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1" r:id="rId3"/>
    <p:sldId id="258" r:id="rId4"/>
    <p:sldId id="260" r:id="rId5"/>
    <p:sldId id="262" r:id="rId6"/>
    <p:sldId id="263" r:id="rId7"/>
    <p:sldId id="265" r:id="rId8"/>
    <p:sldId id="264" r:id="rId9"/>
    <p:sldId id="267" r:id="rId10"/>
    <p:sldId id="280" r:id="rId11"/>
    <p:sldId id="275" r:id="rId12"/>
    <p:sldId id="278" r:id="rId13"/>
    <p:sldId id="270" r:id="rId14"/>
    <p:sldId id="273" r:id="rId15"/>
    <p:sldId id="279" r:id="rId16"/>
    <p:sldId id="266" r:id="rId17"/>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a Arza" initials="VA" lastIdx="5" clrIdx="0">
    <p:extLst>
      <p:ext uri="{19B8F6BF-5375-455C-9EA6-DF929625EA0E}">
        <p15:presenceInfo xmlns:p15="http://schemas.microsoft.com/office/powerpoint/2012/main" userId="d75bbcab4193d2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2738" autoAdjust="0"/>
  </p:normalViewPr>
  <p:slideViewPr>
    <p:cSldViewPr snapToGrid="0">
      <p:cViewPr varScale="1">
        <p:scale>
          <a:sx n="54" d="100"/>
          <a:sy n="54" d="100"/>
        </p:scale>
        <p:origin x="12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7E1AC-8B51-48E4-B2B1-70D9870D09C7}" type="datetimeFigureOut">
              <a:rPr lang="es-AR" smtClean="0"/>
              <a:t>20/4/2023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7BD4EB-F314-4FB1-BE4E-C1CB0897589A}" type="slidenum">
              <a:rPr lang="es-AR" smtClean="0"/>
              <a:t>‹Nº›</a:t>
            </a:fld>
            <a:endParaRPr lang="es-AR"/>
          </a:p>
        </p:txBody>
      </p:sp>
    </p:spTree>
    <p:extLst>
      <p:ext uri="{BB962C8B-B14F-4D97-AF65-F5344CB8AC3E}">
        <p14:creationId xmlns:p14="http://schemas.microsoft.com/office/powerpoint/2010/main" val="2907358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_ENREF_13"/><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_ENREF_26"/><Relationship Id="rId5" Type="http://schemas.openxmlformats.org/officeDocument/2006/relationships/hyperlink" Target="#_ENREF_5"/><Relationship Id="rId4" Type="http://schemas.openxmlformats.org/officeDocument/2006/relationships/hyperlink" Target="#_ENREF_4"/></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zotero.org/google-docs/?1XzlWS"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zotero.org/google-docs/?ZlrwB2" TargetMode="External"/><Relationship Id="rId5" Type="http://schemas.openxmlformats.org/officeDocument/2006/relationships/hyperlink" Target="https://www.zotero.org/google-docs/?q0tbRw" TargetMode="External"/><Relationship Id="rId4" Type="http://schemas.openxmlformats.org/officeDocument/2006/relationships/hyperlink" Target="https://www.zotero.org/google-docs/?TbUDer"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zotero.org/google-docs/?Tf0zMX" TargetMode="External"/><Relationship Id="rId3" Type="http://schemas.openxmlformats.org/officeDocument/2006/relationships/hyperlink" Target="https://www.zotero.org/google-docs/?nwhV0i" TargetMode="External"/><Relationship Id="rId7" Type="http://schemas.openxmlformats.org/officeDocument/2006/relationships/hyperlink" Target="https://www.zotero.org/google-docs/?SLQx3P"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zotero.org/google-docs/?w8nnAN" TargetMode="External"/><Relationship Id="rId5" Type="http://schemas.openxmlformats.org/officeDocument/2006/relationships/hyperlink" Target="https://www.zotero.org/google-docs/?VsczOy" TargetMode="External"/><Relationship Id="rId10" Type="http://schemas.openxmlformats.org/officeDocument/2006/relationships/hyperlink" Target="https://www.zotero.org/google-docs/?SrNEdT" TargetMode="External"/><Relationship Id="rId4" Type="http://schemas.openxmlformats.org/officeDocument/2006/relationships/hyperlink" Target="https://www.zotero.org/google-docs/?oVSLhi" TargetMode="External"/><Relationship Id="rId9" Type="http://schemas.openxmlformats.org/officeDocument/2006/relationships/hyperlink" Target="https://www.zotero.org/google-docs/?zlOrK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zotero.org/google-docs/?i8bu7Q"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zotero.org/google-docs/?lYcmsQ" TargetMode="External"/><Relationship Id="rId4" Type="http://schemas.openxmlformats.org/officeDocument/2006/relationships/hyperlink" Target="https://www.zotero.org/google-docs/?3jzFXZ"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cistarter.org/identifying-social-structure-through-citizen-scie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zotero.org/google-docs/?3qBKWI"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zotero.org/google-docs/?iMXwGd"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60425"/>
            <a:r>
              <a:rPr lang="es-AR" altLang="en-US" sz="1100" smtClean="0"/>
              <a:t>En este contexto, las prácticas de ciencia abierta buscan revertir estos procesos de encerramiento, corporativismo, fragmentación disciplinaria y apropiación privada que describimos, a través de i) orientarse a la producción de bienes públicos abiertos; es decir bienes (que pueden ser datos, publicaciones, infraestructura, herramientas) que están disponibles para todos, ii) fomentar una mayor colaboración entre científicos de diferentes disciplinas y espacios académicos, y iii) ampliar la diversidad de actores que producen ciencia. </a:t>
            </a:r>
            <a:endParaRPr lang="es-ES" altLang="en-US" sz="1100" smtClean="0"/>
          </a:p>
          <a:p>
            <a:pPr defTabSz="860425"/>
            <a:r>
              <a:rPr lang="es-AR" altLang="en-US" sz="1100" smtClean="0"/>
              <a:t>La ciencia abierta es el resultado de un largo proceso de experimentación con formas abiertas de producir conocimiento que alcanza un punto de inflexión con la emergencia de nuevas tecnologías de información y comunicación  (</a:t>
            </a:r>
            <a:r>
              <a:rPr lang="es-AR" altLang="en-US" sz="1100" smtClean="0">
                <a:hlinkClick r:id="rId3" action="ppaction://hlinkfile" tooltip="Gagliardi, 2015  #303"/>
              </a:rPr>
              <a:t>Gagliardi, 2015 </a:t>
            </a:r>
            <a:r>
              <a:rPr lang="es-AR" altLang="en-US" sz="1100" smtClean="0"/>
              <a:t>).</a:t>
            </a:r>
            <a:endParaRPr lang="es-ES" altLang="en-US" sz="1100" smtClean="0"/>
          </a:p>
          <a:p>
            <a:pPr defTabSz="860425"/>
            <a:r>
              <a:rPr lang="es-AR" altLang="en-US" sz="1100" smtClean="0"/>
              <a:t> </a:t>
            </a:r>
            <a:endParaRPr lang="es-ES" altLang="en-US" sz="1100" smtClean="0"/>
          </a:p>
          <a:p>
            <a:pPr defTabSz="860425"/>
            <a:r>
              <a:rPr lang="es-AR" altLang="en-US" sz="1100" smtClean="0"/>
              <a:t>Algunas de las prácticas de la ciencia abierta, como la ciencia ciudadana, existen desde hace más de cien años. Esta práctica se orienta tanto facilitar la labor científica porque invita al público en general a participar en la generación de información relevante para la investigación científica, como a diversificar las fuentes de conocimiento y democratizar su producción al involucrar en la producción científica a aficionados o conocedores de ciertos temas.</a:t>
            </a:r>
            <a:endParaRPr lang="es-ES" altLang="en-US" sz="1100" smtClean="0"/>
          </a:p>
          <a:p>
            <a:pPr defTabSz="860425"/>
            <a:r>
              <a:rPr lang="es-AR" altLang="en-US" sz="1100" smtClean="0"/>
              <a:t>Desde mediados del siglo XIX existen ejemplos de ciencia ciudadana. Por ejemplo, en 1842 un oficial de marina estadounidense, Maury, encontró un método para analizar información meteorológica recolectada cada 15 minutos por marineros navegando en distintos puntos de mares y océanos, lo cual mejoró considerablemente el conocimiento meteorológico y facilitó la navegación (</a:t>
            </a:r>
            <a:r>
              <a:rPr lang="es-AR" altLang="en-US" sz="1100" smtClean="0">
                <a:hlinkClick r:id="rId4" action="ppaction://hlinkfile" tooltip="Cooper, 2012 #307"/>
              </a:rPr>
              <a:t>Cooper, 2012a</a:t>
            </a:r>
            <a:r>
              <a:rPr lang="es-AR" altLang="en-US" sz="1100" smtClean="0"/>
              <a:t>, </a:t>
            </a:r>
            <a:r>
              <a:rPr lang="es-AR" altLang="en-US" sz="1100" smtClean="0">
                <a:hlinkClick r:id="rId5" action="ppaction://hlinkfile" tooltip="Cooper, 2012 #306"/>
              </a:rPr>
              <a:t>Cooper, 2012b</a:t>
            </a:r>
            <a:r>
              <a:rPr lang="es-AR" altLang="en-US" sz="1100" smtClean="0"/>
              <a:t>, </a:t>
            </a:r>
            <a:r>
              <a:rPr lang="es-AR" altLang="en-US" sz="1100" smtClean="0">
                <a:hlinkClick r:id="rId6" action="ppaction://hlinkfile" tooltip="Miller-Rushing, 2012 #308"/>
              </a:rPr>
              <a:t>Miller-Rushing, 2012</a:t>
            </a:r>
            <a:r>
              <a:rPr lang="es-AR" altLang="en-US" sz="1100" smtClean="0"/>
              <a:t>).</a:t>
            </a:r>
            <a:endParaRPr lang="es-ES" altLang="en-US" sz="1100" smtClean="0"/>
          </a:p>
          <a:p>
            <a:pPr defTabSz="860425"/>
            <a:endParaRPr lang="es-ES" altLang="en-US" smtClean="0"/>
          </a:p>
        </p:txBody>
      </p:sp>
      <p:sp>
        <p:nvSpPr>
          <p:cNvPr id="430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0A81EE-BB83-43AF-BE2B-CA27BBCDC1A7}" type="slidenum">
              <a:rPr lang="es-AR" altLang="es-AR"/>
              <a:pPr/>
              <a:t>2</a:t>
            </a:fld>
            <a:endParaRPr lang="es-AR" altLang="es-AR"/>
          </a:p>
        </p:txBody>
      </p:sp>
    </p:spTree>
    <p:extLst>
      <p:ext uri="{BB962C8B-B14F-4D97-AF65-F5344CB8AC3E}">
        <p14:creationId xmlns:p14="http://schemas.microsoft.com/office/powerpoint/2010/main" val="240241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Por un lado, la CC puede mejorar la eficiencia en el uso de recursos para la investigación. Algunas de sus herramientas permiten que se descentralice la recolección y el análisis de información útil para la producción de conocimiento científico. Los laboratorios o centros de investigaciones, contando con la ayuda de una ciudadanía interesada en ciertos temas que contribuye con esfuerzos y conocimiento, pueden acceder a información desde lugares a los cuáles les sería difícil llegar y además en tiempo real </a:t>
            </a:r>
            <a:r>
              <a:rPr lang="es-ES" sz="1200" u="none" strike="noStrike" kern="1200" dirty="0" smtClean="0">
                <a:solidFill>
                  <a:schemeClr val="tx1"/>
                </a:solidFill>
                <a:effectLst/>
                <a:latin typeface="+mn-lt"/>
                <a:ea typeface="+mn-ea"/>
                <a:cs typeface="+mn-cs"/>
                <a:hlinkClick r:id="rId3"/>
              </a:rPr>
              <a:t>(</a:t>
            </a:r>
            <a:r>
              <a:rPr lang="es-ES" sz="1200" u="none" strike="noStrike" kern="1200" dirty="0" err="1" smtClean="0">
                <a:solidFill>
                  <a:schemeClr val="tx1"/>
                </a:solidFill>
                <a:effectLst/>
                <a:latin typeface="+mn-lt"/>
                <a:ea typeface="+mn-ea"/>
                <a:cs typeface="+mn-cs"/>
                <a:hlinkClick r:id="rId3"/>
              </a:rPr>
              <a:t>e.g</a:t>
            </a:r>
            <a:r>
              <a:rPr lang="es-ES" sz="1200" u="none" strike="noStrike" kern="1200" dirty="0" smtClean="0">
                <a:solidFill>
                  <a:schemeClr val="tx1"/>
                </a:solidFill>
                <a:effectLst/>
                <a:latin typeface="+mn-lt"/>
                <a:ea typeface="+mn-ea"/>
                <a:cs typeface="+mn-cs"/>
                <a:hlinkClick r:id="rId3"/>
              </a:rPr>
              <a:t> Grupo </a:t>
            </a:r>
            <a:r>
              <a:rPr lang="es-ES" sz="1200" u="none" strike="noStrike" kern="1200" dirty="0" err="1" smtClean="0">
                <a:solidFill>
                  <a:schemeClr val="tx1"/>
                </a:solidFill>
                <a:effectLst/>
                <a:latin typeface="+mn-lt"/>
                <a:ea typeface="+mn-ea"/>
                <a:cs typeface="+mn-cs"/>
                <a:hlinkClick r:id="rId3"/>
              </a:rPr>
              <a:t>CoSensores</a:t>
            </a:r>
            <a:r>
              <a:rPr lang="es-ES" sz="1200" u="none" strike="noStrike" kern="1200" dirty="0" smtClean="0">
                <a:solidFill>
                  <a:schemeClr val="tx1"/>
                </a:solidFill>
                <a:effectLst/>
                <a:latin typeface="+mn-lt"/>
                <a:ea typeface="+mn-ea"/>
                <a:cs typeface="+mn-cs"/>
                <a:hlinkClick r:id="rId3"/>
              </a:rPr>
              <a:t>, ver PNUD &amp; MINCYT, 2021)</a:t>
            </a:r>
            <a:r>
              <a:rPr lang="es-ES" sz="1200" kern="1200" dirty="0" smtClean="0">
                <a:solidFill>
                  <a:schemeClr val="tx1"/>
                </a:solidFill>
                <a:effectLst/>
                <a:latin typeface="+mn-lt"/>
                <a:ea typeface="+mn-ea"/>
                <a:cs typeface="+mn-cs"/>
              </a:rPr>
              <a:t>. Esto reduce el costo de realizar ciertas investigaciones que requieren cubrir grandes territorios o que necesitan de grandes escalas de datos </a:t>
            </a:r>
            <a:r>
              <a:rPr lang="es-ES" sz="1200" u="none" strike="noStrike" kern="1200" dirty="0" smtClean="0">
                <a:solidFill>
                  <a:schemeClr val="tx1"/>
                </a:solidFill>
                <a:effectLst/>
                <a:latin typeface="+mn-lt"/>
                <a:ea typeface="+mn-ea"/>
                <a:cs typeface="+mn-cs"/>
                <a:hlinkClick r:id="rId4"/>
              </a:rPr>
              <a:t>(</a:t>
            </a:r>
            <a:r>
              <a:rPr lang="es-ES" sz="1200" u="none" strike="noStrike" kern="1200" dirty="0" err="1" smtClean="0">
                <a:solidFill>
                  <a:schemeClr val="tx1"/>
                </a:solidFill>
                <a:effectLst/>
                <a:latin typeface="+mn-lt"/>
                <a:ea typeface="+mn-ea"/>
                <a:cs typeface="+mn-cs"/>
                <a:hlinkClick r:id="rId4"/>
              </a:rPr>
              <a:t>e.g</a:t>
            </a:r>
            <a:r>
              <a:rPr lang="es-ES" sz="1200" u="none" strike="noStrike" kern="1200" dirty="0" smtClean="0">
                <a:solidFill>
                  <a:schemeClr val="tx1"/>
                </a:solidFill>
                <a:effectLst/>
                <a:latin typeface="+mn-lt"/>
                <a:ea typeface="+mn-ea"/>
                <a:cs typeface="+mn-cs"/>
                <a:hlinkClick r:id="rId4"/>
              </a:rPr>
              <a:t>. Caza Mosquitos, ver PNUD &amp; MINCYT, 2021)</a:t>
            </a:r>
            <a:r>
              <a:rPr lang="es-ES" sz="1200" kern="1200" dirty="0" smtClean="0">
                <a:solidFill>
                  <a:schemeClr val="tx1"/>
                </a:solidFill>
                <a:effectLst/>
                <a:latin typeface="+mn-lt"/>
                <a:ea typeface="+mn-ea"/>
                <a:cs typeface="+mn-cs"/>
              </a:rPr>
              <a:t>. Asimismo, la capacidad de generar información actualizada puede servir para lanzar alertas tempranas sobre determinados problemas socio-ambientales </a:t>
            </a:r>
            <a:r>
              <a:rPr lang="es-ES" sz="1200" u="none" strike="noStrike" kern="1200" dirty="0" smtClean="0">
                <a:solidFill>
                  <a:schemeClr val="tx1"/>
                </a:solidFill>
                <a:effectLst/>
                <a:latin typeface="+mn-lt"/>
                <a:ea typeface="+mn-ea"/>
                <a:cs typeface="+mn-cs"/>
                <a:hlinkClick r:id="rId5"/>
              </a:rPr>
              <a:t>(</a:t>
            </a:r>
            <a:r>
              <a:rPr lang="es-ES" sz="1200" u="none" strike="noStrike" kern="1200" dirty="0" err="1" smtClean="0">
                <a:solidFill>
                  <a:schemeClr val="tx1"/>
                </a:solidFill>
                <a:effectLst/>
                <a:latin typeface="+mn-lt"/>
                <a:ea typeface="+mn-ea"/>
                <a:cs typeface="+mn-cs"/>
                <a:hlinkClick r:id="rId5"/>
              </a:rPr>
              <a:t>e.g</a:t>
            </a:r>
            <a:r>
              <a:rPr lang="es-ES" sz="1200" u="none" strike="noStrike" kern="1200" dirty="0" smtClean="0">
                <a:solidFill>
                  <a:schemeClr val="tx1"/>
                </a:solidFill>
                <a:effectLst/>
                <a:latin typeface="+mn-lt"/>
                <a:ea typeface="+mn-ea"/>
                <a:cs typeface="+mn-cs"/>
                <a:hlinkClick r:id="rId5"/>
              </a:rPr>
              <a:t>. </a:t>
            </a:r>
            <a:r>
              <a:rPr lang="es-ES" sz="1200" u="none" strike="noStrike" kern="1200" dirty="0" err="1" smtClean="0">
                <a:solidFill>
                  <a:schemeClr val="tx1"/>
                </a:solidFill>
                <a:effectLst/>
                <a:latin typeface="+mn-lt"/>
                <a:ea typeface="+mn-ea"/>
                <a:cs typeface="+mn-cs"/>
                <a:hlinkClick r:id="rId5"/>
              </a:rPr>
              <a:t>Cyano</a:t>
            </a:r>
            <a:r>
              <a:rPr lang="es-ES" sz="1200" u="none" strike="noStrike" kern="1200" dirty="0" smtClean="0">
                <a:solidFill>
                  <a:schemeClr val="tx1"/>
                </a:solidFill>
                <a:effectLst/>
                <a:latin typeface="+mn-lt"/>
                <a:ea typeface="+mn-ea"/>
                <a:cs typeface="+mn-cs"/>
                <a:hlinkClick r:id="rId5"/>
              </a:rPr>
              <a:t>, ver PNUD &amp; MINCYT, 2021)</a:t>
            </a:r>
            <a:r>
              <a:rPr lang="es-E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estas herramientas permiten a la ciudadanía atraer la atención de la investigación científica hacia ciertas temáticas poco conocidas o describirlas de un modo más preciso según las visiones de las personas afectadas. Es decir, la CC ayuda a tender puentes entre la ciencia y la sociedad al permitir a los/as ciudadanos/as direccionar la investigación hacia las necesidades de las comunidades. De esta forma, la producción científica podría atender mejor a las necesidades socio-ambientales relevantes porque las personas afectadas aportan su experiencia y conocimiento situado.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La CC puede ser también una herramienta política de transformación. Una comunidad movilizada para generar nuevo conocimiento sobre algo que se desconoce o se conoce solo parcialmente puede ayudar a promover transformaciones hacia la sustentabilidad. Esto puede ser especialmente útil en una situación donde existen conflictos de intereses, como suele ser el caso de las políticas ambientales </a:t>
            </a:r>
            <a:r>
              <a:rPr lang="es-ES" sz="1200" u="none" strike="noStrike" kern="1200" dirty="0" smtClean="0">
                <a:solidFill>
                  <a:schemeClr val="tx1"/>
                </a:solidFill>
                <a:effectLst/>
                <a:latin typeface="+mn-lt"/>
                <a:ea typeface="+mn-ea"/>
                <a:cs typeface="+mn-cs"/>
                <a:hlinkClick r:id="rId6"/>
              </a:rPr>
              <a:t>(</a:t>
            </a:r>
            <a:r>
              <a:rPr lang="es-ES" sz="1200" u="none" strike="noStrike" kern="1200" dirty="0" err="1" smtClean="0">
                <a:solidFill>
                  <a:schemeClr val="tx1"/>
                </a:solidFill>
                <a:effectLst/>
                <a:latin typeface="+mn-lt"/>
                <a:ea typeface="+mn-ea"/>
                <a:cs typeface="+mn-cs"/>
                <a:hlinkClick r:id="rId6"/>
              </a:rPr>
              <a:t>e.g</a:t>
            </a:r>
            <a:r>
              <a:rPr lang="es-ES" sz="1200" u="none" strike="noStrike" kern="1200" dirty="0" smtClean="0">
                <a:solidFill>
                  <a:schemeClr val="tx1"/>
                </a:solidFill>
                <a:effectLst/>
                <a:latin typeface="+mn-lt"/>
                <a:ea typeface="+mn-ea"/>
                <a:cs typeface="+mn-cs"/>
                <a:hlinkClick r:id="rId6"/>
              </a:rPr>
              <a:t>. Campamentos Sanitarios, ver Arancibia et al., 2021)</a:t>
            </a:r>
            <a:endParaRPr lang="es-AR" dirty="0"/>
          </a:p>
        </p:txBody>
      </p:sp>
      <p:sp>
        <p:nvSpPr>
          <p:cNvPr id="4" name="Marcador de número de diapositiva 3"/>
          <p:cNvSpPr>
            <a:spLocks noGrp="1"/>
          </p:cNvSpPr>
          <p:nvPr>
            <p:ph type="sldNum" sz="quarter" idx="10"/>
          </p:nvPr>
        </p:nvSpPr>
        <p:spPr/>
        <p:txBody>
          <a:bodyPr/>
          <a:lstStyle/>
          <a:p>
            <a:fld id="{207BD4EB-F314-4FB1-BE4E-C1CB0897589A}" type="slidenum">
              <a:rPr lang="es-AR" smtClean="0"/>
              <a:t>13</a:t>
            </a:fld>
            <a:endParaRPr lang="es-AR"/>
          </a:p>
        </p:txBody>
      </p:sp>
    </p:spTree>
    <p:extLst>
      <p:ext uri="{BB962C8B-B14F-4D97-AF65-F5344CB8AC3E}">
        <p14:creationId xmlns:p14="http://schemas.microsoft.com/office/powerpoint/2010/main" val="3477644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kern="1200" dirty="0" smtClean="0">
                <a:solidFill>
                  <a:schemeClr val="tx1"/>
                </a:solidFill>
                <a:effectLst/>
                <a:latin typeface="+mn-lt"/>
                <a:ea typeface="+mn-ea"/>
                <a:cs typeface="+mn-cs"/>
              </a:rPr>
              <a:t>Sin embargo, llevar adelante un proyecto de ciencia ciudadana presenta algunos desafíos importantes que podemos organizar en tres grupos.</a:t>
            </a:r>
            <a:endParaRPr lang="es-AR"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Asociados a la participación de actores fuera del ámbito académico</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Muchas veces es difícil poder movilizar y gestionar la participación de aquellos actores que se espera que sean parte de los proyectos. Esta dificultad puede estar relacionada con los propios contextos de vulnerabilidad que generan los problemas bajo estudio </a:t>
            </a:r>
            <a:r>
              <a:rPr lang="es-ES" sz="1200" u="none" strike="noStrike" kern="1200" dirty="0" smtClean="0">
                <a:solidFill>
                  <a:schemeClr val="tx1"/>
                </a:solidFill>
                <a:effectLst/>
                <a:latin typeface="+mn-lt"/>
                <a:ea typeface="+mn-ea"/>
                <a:cs typeface="+mn-cs"/>
                <a:hlinkClick r:id="rId3"/>
              </a:rPr>
              <a:t>(</a:t>
            </a:r>
            <a:r>
              <a:rPr lang="es-ES" sz="1200" u="none" strike="noStrike" kern="1200" dirty="0" err="1" smtClean="0">
                <a:solidFill>
                  <a:schemeClr val="tx1"/>
                </a:solidFill>
                <a:effectLst/>
                <a:latin typeface="+mn-lt"/>
                <a:ea typeface="+mn-ea"/>
                <a:cs typeface="+mn-cs"/>
                <a:hlinkClick r:id="rId3"/>
              </a:rPr>
              <a:t>Aldridge</a:t>
            </a:r>
            <a:r>
              <a:rPr lang="es-ES" sz="1200" u="none" strike="noStrike" kern="1200" dirty="0" smtClean="0">
                <a:solidFill>
                  <a:schemeClr val="tx1"/>
                </a:solidFill>
                <a:effectLst/>
                <a:latin typeface="+mn-lt"/>
                <a:ea typeface="+mn-ea"/>
                <a:cs typeface="+mn-cs"/>
                <a:hlinkClick r:id="rId3"/>
              </a:rPr>
              <a:t>, 2015)</a:t>
            </a:r>
            <a:r>
              <a:rPr lang="es-ES" sz="1200" kern="1200" dirty="0" smtClean="0">
                <a:solidFill>
                  <a:schemeClr val="tx1"/>
                </a:solidFill>
                <a:effectLst/>
                <a:latin typeface="+mn-lt"/>
                <a:ea typeface="+mn-ea"/>
                <a:cs typeface="+mn-cs"/>
              </a:rPr>
              <a:t>, especialmente cuando estos son de carácter socio-ambiental. Estas personas enfrentan urgencias cotidianas que pueden dificultar la organización de la participación y también la motivación para participar. La producción de conocimiento científico puede ser un objetivo demasiado distante para quien necesita respuestas inmediatas. La CC tradicional algunas veces se apoya en comunidades de prácticas que realizan de forma voluntaria y espontánea el tipo de actividades para los cuales se las convoca (</a:t>
            </a:r>
            <a:r>
              <a:rPr lang="es-ES" sz="1200" kern="1200" dirty="0" err="1" smtClean="0">
                <a:solidFill>
                  <a:schemeClr val="tx1"/>
                </a:solidFill>
                <a:effectLst/>
                <a:latin typeface="+mn-lt"/>
                <a:ea typeface="+mn-ea"/>
                <a:cs typeface="+mn-cs"/>
              </a:rPr>
              <a:t>e.g</a:t>
            </a:r>
            <a:r>
              <a:rPr lang="es-ES" sz="1200" kern="1200" dirty="0" smtClean="0">
                <a:solidFill>
                  <a:schemeClr val="tx1"/>
                </a:solidFill>
                <a:effectLst/>
                <a:latin typeface="+mn-lt"/>
                <a:ea typeface="+mn-ea"/>
                <a:cs typeface="+mn-cs"/>
              </a:rPr>
              <a:t>. los </a:t>
            </a:r>
            <a:r>
              <a:rPr lang="es-ES" sz="1200" kern="1200" dirty="0" err="1" smtClean="0">
                <a:solidFill>
                  <a:schemeClr val="tx1"/>
                </a:solidFill>
                <a:effectLst/>
                <a:latin typeface="+mn-lt"/>
                <a:ea typeface="+mn-ea"/>
                <a:cs typeface="+mn-cs"/>
              </a:rPr>
              <a:t>avistadores</a:t>
            </a:r>
            <a:r>
              <a:rPr lang="es-ES" sz="1200" kern="1200" dirty="0" smtClean="0">
                <a:solidFill>
                  <a:schemeClr val="tx1"/>
                </a:solidFill>
                <a:effectLst/>
                <a:latin typeface="+mn-lt"/>
                <a:ea typeface="+mn-ea"/>
                <a:cs typeface="+mn-cs"/>
              </a:rPr>
              <a:t> de aves o los astrónomos amateur). Esto no funciona de la misma manera en la mayoría de los casos y por eso resulta importante </a:t>
            </a:r>
            <a:r>
              <a:rPr lang="es-ES" sz="1200" kern="1200" dirty="0" err="1" smtClean="0">
                <a:solidFill>
                  <a:schemeClr val="tx1"/>
                </a:solidFill>
                <a:effectLst/>
                <a:latin typeface="+mn-lt"/>
                <a:ea typeface="+mn-ea"/>
                <a:cs typeface="+mn-cs"/>
              </a:rPr>
              <a:t>co</a:t>
            </a:r>
            <a:r>
              <a:rPr lang="es-ES" sz="1200" kern="1200" dirty="0" smtClean="0">
                <a:solidFill>
                  <a:schemeClr val="tx1"/>
                </a:solidFill>
                <a:effectLst/>
                <a:latin typeface="+mn-lt"/>
                <a:ea typeface="+mn-ea"/>
                <a:cs typeface="+mn-cs"/>
              </a:rPr>
              <a:t>-definir los objetivos de investigación, los métodos de participación y las estrategias de transformación.</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segundo lugar, también hay cuestiones éticas que demandan atención y que muchas veces generan desafíos importantes </a:t>
            </a:r>
            <a:r>
              <a:rPr lang="es-ES" sz="1200" u="none" strike="noStrike" kern="1200" dirty="0" smtClean="0">
                <a:solidFill>
                  <a:schemeClr val="tx1"/>
                </a:solidFill>
                <a:effectLst/>
                <a:latin typeface="+mn-lt"/>
                <a:ea typeface="+mn-ea"/>
                <a:cs typeface="+mn-cs"/>
                <a:hlinkClick r:id="rId4"/>
              </a:rPr>
              <a:t>(</a:t>
            </a:r>
            <a:r>
              <a:rPr lang="es-ES" sz="1200" u="none" strike="noStrike" kern="1200" dirty="0" err="1" smtClean="0">
                <a:solidFill>
                  <a:schemeClr val="tx1"/>
                </a:solidFill>
                <a:effectLst/>
                <a:latin typeface="+mn-lt"/>
                <a:ea typeface="+mn-ea"/>
                <a:cs typeface="+mn-cs"/>
                <a:hlinkClick r:id="rId4"/>
              </a:rPr>
              <a:t>Heiss</a:t>
            </a:r>
            <a:r>
              <a:rPr lang="es-ES" sz="1200" u="none" strike="noStrike" kern="1200" dirty="0" smtClean="0">
                <a:solidFill>
                  <a:schemeClr val="tx1"/>
                </a:solidFill>
                <a:effectLst/>
                <a:latin typeface="+mn-lt"/>
                <a:ea typeface="+mn-ea"/>
                <a:cs typeface="+mn-cs"/>
                <a:hlinkClick r:id="rId4"/>
              </a:rPr>
              <a:t> &amp; </a:t>
            </a:r>
            <a:r>
              <a:rPr lang="es-ES" sz="1200" u="none" strike="noStrike" kern="1200" dirty="0" err="1" smtClean="0">
                <a:solidFill>
                  <a:schemeClr val="tx1"/>
                </a:solidFill>
                <a:effectLst/>
                <a:latin typeface="+mn-lt"/>
                <a:ea typeface="+mn-ea"/>
                <a:cs typeface="+mn-cs"/>
                <a:hlinkClick r:id="rId4"/>
              </a:rPr>
              <a:t>Matthes</a:t>
            </a:r>
            <a:r>
              <a:rPr lang="es-ES" sz="1200" u="none" strike="noStrike" kern="1200" dirty="0" smtClean="0">
                <a:solidFill>
                  <a:schemeClr val="tx1"/>
                </a:solidFill>
                <a:effectLst/>
                <a:latin typeface="+mn-lt"/>
                <a:ea typeface="+mn-ea"/>
                <a:cs typeface="+mn-cs"/>
                <a:hlinkClick r:id="rId4"/>
              </a:rPr>
              <a:t>, 2017)</a:t>
            </a:r>
            <a:r>
              <a:rPr lang="es-ES" sz="1200" kern="1200" dirty="0" smtClean="0">
                <a:solidFill>
                  <a:schemeClr val="tx1"/>
                </a:solidFill>
                <a:effectLst/>
                <a:latin typeface="+mn-lt"/>
                <a:ea typeface="+mn-ea"/>
                <a:cs typeface="+mn-cs"/>
              </a:rPr>
              <a:t>. Estas van desde el trabajo no remunerado de los voluntarios, el manejo de datos personales y datos sensibles, la propiedad intelectual sobre los resultados alcanzados, los conflictos de intereses y el manejo de expectativas etc. En situaciones de alta conflictividad política también existe el riesgo de que haya malversaciones de la información generada.</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En tercer lugar, existen desafíos para definir qué es participación o qué niveles de compromiso y persistencia en el tiempo son necesarios. Por un lado, existe el riesgo de utilizar a las personas como si fueran “sensores” y puede permitir situaciones de explotación del esfuerzo de quienes participan </a:t>
            </a:r>
            <a:r>
              <a:rPr lang="es-ES" sz="1200" u="none" strike="noStrike" kern="1200" dirty="0" smtClean="0">
                <a:solidFill>
                  <a:schemeClr val="tx1"/>
                </a:solidFill>
                <a:effectLst/>
                <a:latin typeface="+mn-lt"/>
                <a:ea typeface="+mn-ea"/>
                <a:cs typeface="+mn-cs"/>
                <a:hlinkClick r:id="rId5"/>
              </a:rPr>
              <a:t>(Den </a:t>
            </a:r>
            <a:r>
              <a:rPr lang="es-ES" sz="1200" u="none" strike="noStrike" kern="1200" dirty="0" err="1" smtClean="0">
                <a:solidFill>
                  <a:schemeClr val="tx1"/>
                </a:solidFill>
                <a:effectLst/>
                <a:latin typeface="+mn-lt"/>
                <a:ea typeface="+mn-ea"/>
                <a:cs typeface="+mn-cs"/>
                <a:hlinkClick r:id="rId5"/>
              </a:rPr>
              <a:t>Broeder</a:t>
            </a:r>
            <a:r>
              <a:rPr lang="es-ES" sz="1200" u="none" strike="noStrike" kern="1200" dirty="0" smtClean="0">
                <a:solidFill>
                  <a:schemeClr val="tx1"/>
                </a:solidFill>
                <a:effectLst/>
                <a:latin typeface="+mn-lt"/>
                <a:ea typeface="+mn-ea"/>
                <a:cs typeface="+mn-cs"/>
                <a:hlinkClick r:id="rId5"/>
              </a:rPr>
              <a:t> et al., 2016)</a:t>
            </a:r>
            <a:r>
              <a:rPr lang="es-ES" sz="1200" kern="1200" dirty="0" smtClean="0">
                <a:solidFill>
                  <a:schemeClr val="tx1"/>
                </a:solidFill>
                <a:effectLst/>
                <a:latin typeface="+mn-lt"/>
                <a:ea typeface="+mn-ea"/>
                <a:cs typeface="+mn-cs"/>
              </a:rPr>
              <a:t>. Ese tipo de proyectos, que no permiten un compromiso más profundo de los participantes que así lo desean, difícilmente consigan democratizar la producción de conocimiento.</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Además, es necesario prevenir el </a:t>
            </a:r>
            <a:r>
              <a:rPr lang="es-ES" sz="1200" kern="1200" dirty="0" err="1" smtClean="0">
                <a:solidFill>
                  <a:schemeClr val="tx1"/>
                </a:solidFill>
                <a:effectLst/>
                <a:latin typeface="+mn-lt"/>
                <a:ea typeface="+mn-ea"/>
                <a:cs typeface="+mn-cs"/>
              </a:rPr>
              <a:t>tokenismo</a:t>
            </a:r>
            <a:r>
              <a:rPr lang="es-ES" sz="1200" kern="1200" dirty="0" smtClean="0">
                <a:solidFill>
                  <a:schemeClr val="tx1"/>
                </a:solidFill>
                <a:effectLst/>
                <a:latin typeface="+mn-lt"/>
                <a:ea typeface="+mn-ea"/>
                <a:cs typeface="+mn-cs"/>
              </a:rPr>
              <a:t> e intentar que las realidades que se visibilizan sean las más relevantes para la población que enfrenta los problemas bajo estudio. Por otro lado, una de las ventajas o valores de la CC es justamente la de facilitar que cada quien contribuya en la generación de conocimiento con el tiempo y esfuerzo de acuerdo a sus posibilidades e intereses. El desafío es cómo garantizar que todos los miembros de la población que potencialmente podría asociarse a los objetivos del proyecto tengan las mismas oportunidades para participar de acuerdo a sus intereses.</a:t>
            </a:r>
            <a:endParaRPr lang="es-AR"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Asociados a la calidad de los datos producidos</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El problema de la validez de los datos tiene varias aristas. Una de ellas es la cuestión de la representatividad de los datos, ya que son de producción voluntaria y no están sujetos a técnicas de muestreo. Esto mismo puede implicar que los datos sean muy parciales o fragmentarios </a:t>
            </a:r>
            <a:r>
              <a:rPr lang="es-ES" sz="1200" u="none" strike="noStrike" kern="1200" dirty="0" smtClean="0">
                <a:solidFill>
                  <a:schemeClr val="tx1"/>
                </a:solidFill>
                <a:effectLst/>
                <a:latin typeface="+mn-lt"/>
                <a:ea typeface="+mn-ea"/>
                <a:cs typeface="+mn-cs"/>
                <a:hlinkClick r:id="rId6"/>
              </a:rPr>
              <a:t>(Aceves-Bueno et al., 2017; </a:t>
            </a:r>
            <a:r>
              <a:rPr lang="es-ES" sz="1200" u="none" strike="noStrike" kern="1200" dirty="0" err="1" smtClean="0">
                <a:solidFill>
                  <a:schemeClr val="tx1"/>
                </a:solidFill>
                <a:effectLst/>
                <a:latin typeface="+mn-lt"/>
                <a:ea typeface="+mn-ea"/>
                <a:cs typeface="+mn-cs"/>
                <a:hlinkClick r:id="rId6"/>
              </a:rPr>
              <a:t>Kosmala</a:t>
            </a:r>
            <a:r>
              <a:rPr lang="es-ES" sz="1200" u="none" strike="noStrike" kern="1200" dirty="0" smtClean="0">
                <a:solidFill>
                  <a:schemeClr val="tx1"/>
                </a:solidFill>
                <a:effectLst/>
                <a:latin typeface="+mn-lt"/>
                <a:ea typeface="+mn-ea"/>
                <a:cs typeface="+mn-cs"/>
                <a:hlinkClick r:id="rId6"/>
              </a:rPr>
              <a:t> et al., 2016)</a:t>
            </a:r>
            <a:r>
              <a:rPr lang="es-ES" sz="1200" kern="1200" dirty="0" smtClean="0">
                <a:solidFill>
                  <a:schemeClr val="tx1"/>
                </a:solidFill>
                <a:effectLst/>
                <a:latin typeface="+mn-lt"/>
                <a:ea typeface="+mn-ea"/>
                <a:cs typeface="+mn-cs"/>
              </a:rPr>
              <a:t>. Por otro lado, existe la idea de que los datos generados por CC tienen mayores problemas de calidad por los propios sesgos de objetividad de quién tomó la decisión de participar. Esto muchas veces resulta en que los datos no se consideren confiables o comparables con los de otras fuentes y que por lo tanto no sean utilizados en las acciones de transformación esperadas </a:t>
            </a:r>
            <a:r>
              <a:rPr lang="es-ES" sz="1200" u="none" strike="noStrike" kern="1200" dirty="0" smtClean="0">
                <a:solidFill>
                  <a:schemeClr val="tx1"/>
                </a:solidFill>
                <a:effectLst/>
                <a:latin typeface="+mn-lt"/>
                <a:ea typeface="+mn-ea"/>
                <a:cs typeface="+mn-cs"/>
                <a:hlinkClick r:id="rId7"/>
              </a:rPr>
              <a:t>(</a:t>
            </a:r>
            <a:r>
              <a:rPr lang="es-ES" sz="1200" u="none" strike="noStrike" kern="1200" dirty="0" err="1" smtClean="0">
                <a:solidFill>
                  <a:schemeClr val="tx1"/>
                </a:solidFill>
                <a:effectLst/>
                <a:latin typeface="+mn-lt"/>
                <a:ea typeface="+mn-ea"/>
                <a:cs typeface="+mn-cs"/>
                <a:hlinkClick r:id="rId7"/>
              </a:rPr>
              <a:t>Conrad</a:t>
            </a:r>
            <a:r>
              <a:rPr lang="es-ES" sz="1200" u="none" strike="noStrike" kern="1200" dirty="0" smtClean="0">
                <a:solidFill>
                  <a:schemeClr val="tx1"/>
                </a:solidFill>
                <a:effectLst/>
                <a:latin typeface="+mn-lt"/>
                <a:ea typeface="+mn-ea"/>
                <a:cs typeface="+mn-cs"/>
                <a:hlinkClick r:id="rId7"/>
              </a:rPr>
              <a:t> &amp; </a:t>
            </a:r>
            <a:r>
              <a:rPr lang="es-ES" sz="1200" u="none" strike="noStrike" kern="1200" dirty="0" err="1" smtClean="0">
                <a:solidFill>
                  <a:schemeClr val="tx1"/>
                </a:solidFill>
                <a:effectLst/>
                <a:latin typeface="+mn-lt"/>
                <a:ea typeface="+mn-ea"/>
                <a:cs typeface="+mn-cs"/>
                <a:hlinkClick r:id="rId7"/>
              </a:rPr>
              <a:t>Hilchey</a:t>
            </a:r>
            <a:r>
              <a:rPr lang="es-ES" sz="1200" u="none" strike="noStrike" kern="1200" dirty="0" smtClean="0">
                <a:solidFill>
                  <a:schemeClr val="tx1"/>
                </a:solidFill>
                <a:effectLst/>
                <a:latin typeface="+mn-lt"/>
                <a:ea typeface="+mn-ea"/>
                <a:cs typeface="+mn-cs"/>
                <a:hlinkClick r:id="rId7"/>
              </a:rPr>
              <a:t>, 2011)</a:t>
            </a:r>
            <a:r>
              <a:rPr lang="es-ES" sz="1200" kern="1200" dirty="0" smtClean="0">
                <a:solidFill>
                  <a:schemeClr val="tx1"/>
                </a:solidFill>
                <a:effectLst/>
                <a:latin typeface="+mn-lt"/>
                <a:ea typeface="+mn-ea"/>
                <a:cs typeface="+mn-cs"/>
              </a:rPr>
              <a:t>. Además, cuando los datos de CC no se utilizan también genera frustración y afecta la motivación para participar. Una situación con resultado similar puede suceder cuando los datos producidos en proyectos de CC no arrojan los resultados esperados por la comunidad que participa. En estos casos aparece el desafío de cómo resguardar la calidad de la investigación y al mismo tiempo promover los niveles de compromiso de la participación </a:t>
            </a:r>
            <a:r>
              <a:rPr lang="es-ES" sz="1200" u="none" strike="noStrike" kern="1200" dirty="0" smtClean="0">
                <a:solidFill>
                  <a:schemeClr val="tx1"/>
                </a:solidFill>
                <a:effectLst/>
                <a:latin typeface="+mn-lt"/>
                <a:ea typeface="+mn-ea"/>
                <a:cs typeface="+mn-cs"/>
                <a:hlinkClick r:id="rId8"/>
              </a:rPr>
              <a:t>(Den </a:t>
            </a:r>
            <a:r>
              <a:rPr lang="es-ES" sz="1200" u="none" strike="noStrike" kern="1200" dirty="0" err="1" smtClean="0">
                <a:solidFill>
                  <a:schemeClr val="tx1"/>
                </a:solidFill>
                <a:effectLst/>
                <a:latin typeface="+mn-lt"/>
                <a:ea typeface="+mn-ea"/>
                <a:cs typeface="+mn-cs"/>
                <a:hlinkClick r:id="rId8"/>
              </a:rPr>
              <a:t>Broeder</a:t>
            </a:r>
            <a:r>
              <a:rPr lang="es-ES" sz="1200" u="none" strike="noStrike" kern="1200" dirty="0" smtClean="0">
                <a:solidFill>
                  <a:schemeClr val="tx1"/>
                </a:solidFill>
                <a:effectLst/>
                <a:latin typeface="+mn-lt"/>
                <a:ea typeface="+mn-ea"/>
                <a:cs typeface="+mn-cs"/>
                <a:hlinkClick r:id="rId8"/>
              </a:rPr>
              <a:t> et al., 2016)</a:t>
            </a:r>
            <a:r>
              <a:rPr lang="es-ES" sz="1200" kern="1200" dirty="0" smtClean="0">
                <a:solidFill>
                  <a:schemeClr val="tx1"/>
                </a:solidFill>
                <a:effectLst/>
                <a:latin typeface="+mn-lt"/>
                <a:ea typeface="+mn-ea"/>
                <a:cs typeface="+mn-cs"/>
              </a:rPr>
              <a:t>. </a:t>
            </a:r>
            <a:endParaRPr lang="es-AR" sz="1200" kern="1200" dirty="0" smtClean="0">
              <a:solidFill>
                <a:schemeClr val="tx1"/>
              </a:solidFill>
              <a:effectLst/>
              <a:latin typeface="+mn-lt"/>
              <a:ea typeface="+mn-ea"/>
              <a:cs typeface="+mn-cs"/>
            </a:endParaRPr>
          </a:p>
          <a:p>
            <a:r>
              <a:rPr lang="es-ES" sz="1200" i="1" kern="1200" dirty="0" smtClean="0">
                <a:solidFill>
                  <a:schemeClr val="tx1"/>
                </a:solidFill>
                <a:effectLst/>
                <a:latin typeface="+mn-lt"/>
                <a:ea typeface="+mn-ea"/>
                <a:cs typeface="+mn-cs"/>
              </a:rPr>
              <a:t>Tensiones entre ciencia ciudadana e investigación tradicional</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Los proyectos de CC requieren el desarrollo de capacidades muy diferentes a las necesarias para llevar adelante un proyecto de investigación tradicional. Los investigadores académicos no están entrenados para gestionar la participación y para promover el uso de los resultados de investigación en decisiones de transformación. Para que estos proyectos avancen requieren de alianzas tempranas con otros actores de la política pública y la sociedad civil </a:t>
            </a:r>
            <a:r>
              <a:rPr lang="es-ES" sz="1200" u="none" strike="noStrike" kern="1200" dirty="0" smtClean="0">
                <a:solidFill>
                  <a:schemeClr val="tx1"/>
                </a:solidFill>
                <a:effectLst/>
                <a:latin typeface="+mn-lt"/>
                <a:ea typeface="+mn-ea"/>
                <a:cs typeface="+mn-cs"/>
                <a:hlinkClick r:id="rId9"/>
              </a:rPr>
              <a:t>(</a:t>
            </a:r>
            <a:r>
              <a:rPr lang="es-ES" sz="1200" u="none" strike="noStrike" kern="1200" dirty="0" err="1" smtClean="0">
                <a:solidFill>
                  <a:schemeClr val="tx1"/>
                </a:solidFill>
                <a:effectLst/>
                <a:latin typeface="+mn-lt"/>
                <a:ea typeface="+mn-ea"/>
                <a:cs typeface="+mn-cs"/>
                <a:hlinkClick r:id="rId9"/>
              </a:rPr>
              <a:t>Haklay</a:t>
            </a:r>
            <a:r>
              <a:rPr lang="es-ES" sz="1200" u="none" strike="noStrike" kern="1200" dirty="0" smtClean="0">
                <a:solidFill>
                  <a:schemeClr val="tx1"/>
                </a:solidFill>
                <a:effectLst/>
                <a:latin typeface="+mn-lt"/>
                <a:ea typeface="+mn-ea"/>
                <a:cs typeface="+mn-cs"/>
                <a:hlinkClick r:id="rId9"/>
              </a:rPr>
              <a:t>, 2015)</a:t>
            </a:r>
            <a:r>
              <a:rPr lang="es-ES" sz="1200" kern="1200" dirty="0" smtClean="0">
                <a:solidFill>
                  <a:schemeClr val="tx1"/>
                </a:solidFill>
                <a:effectLst/>
                <a:latin typeface="+mn-lt"/>
                <a:ea typeface="+mn-ea"/>
                <a:cs typeface="+mn-cs"/>
              </a:rPr>
              <a:t>. La generación de esos vínculos implica capacidades que no se desarrollan en los espacios académicos, ni que tampoco se facilitan institucionalmente. Además, los esquemas de incentivos no promueven el aprendizaje a partir de la práctica (</a:t>
            </a:r>
            <a:r>
              <a:rPr lang="es-ES" sz="1200" i="1" kern="1200" dirty="0" err="1" smtClean="0">
                <a:solidFill>
                  <a:schemeClr val="tx1"/>
                </a:solidFill>
                <a:effectLst/>
                <a:latin typeface="+mn-lt"/>
                <a:ea typeface="+mn-ea"/>
                <a:cs typeface="+mn-cs"/>
              </a:rPr>
              <a:t>learning</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by</a:t>
            </a:r>
            <a:r>
              <a:rPr lang="es-ES" sz="1200" i="1" kern="1200" dirty="0" smtClean="0">
                <a:solidFill>
                  <a:schemeClr val="tx1"/>
                </a:solidFill>
                <a:effectLst/>
                <a:latin typeface="+mn-lt"/>
                <a:ea typeface="+mn-ea"/>
                <a:cs typeface="+mn-cs"/>
              </a:rPr>
              <a:t> </a:t>
            </a:r>
            <a:r>
              <a:rPr lang="es-ES" sz="1200" i="1" kern="1200" dirty="0" err="1" smtClean="0">
                <a:solidFill>
                  <a:schemeClr val="tx1"/>
                </a:solidFill>
                <a:effectLst/>
                <a:latin typeface="+mn-lt"/>
                <a:ea typeface="+mn-ea"/>
                <a:cs typeface="+mn-cs"/>
              </a:rPr>
              <a:t>doing</a:t>
            </a:r>
            <a:r>
              <a:rPr lang="es-ES" sz="1200" kern="1200" dirty="0" smtClean="0">
                <a:solidFill>
                  <a:schemeClr val="tx1"/>
                </a:solidFill>
                <a:effectLst/>
                <a:latin typeface="+mn-lt"/>
                <a:ea typeface="+mn-ea"/>
                <a:cs typeface="+mn-cs"/>
              </a:rPr>
              <a:t>), ya que involucrarse en este tipo de actividades tiene costos de oportunidad en relación al tipo de actividades que los investigadores necesitan hacer para avanzar en sus carreras. Su desempeño se evalúa con métricas que no son compatibles en el largo plazo con un rol comprometido en este tipo de proyectos. Si bien en algunos países centrales, mayormente en Europa, existen cada vez más fondos y programas específicos para promover la CC </a:t>
            </a:r>
            <a:r>
              <a:rPr lang="es-ES" sz="1200" u="none" strike="noStrike" kern="1200" dirty="0" smtClean="0">
                <a:solidFill>
                  <a:schemeClr val="tx1"/>
                </a:solidFill>
                <a:effectLst/>
                <a:latin typeface="+mn-lt"/>
                <a:ea typeface="+mn-ea"/>
                <a:cs typeface="+mn-cs"/>
                <a:hlinkClick r:id="rId10"/>
              </a:rPr>
              <a:t>(</a:t>
            </a:r>
            <a:r>
              <a:rPr lang="es-ES" sz="1200" u="none" strike="noStrike" kern="1200" dirty="0" err="1" smtClean="0">
                <a:solidFill>
                  <a:schemeClr val="tx1"/>
                </a:solidFill>
                <a:effectLst/>
                <a:latin typeface="+mn-lt"/>
                <a:ea typeface="+mn-ea"/>
                <a:cs typeface="+mn-cs"/>
                <a:hlinkClick r:id="rId10"/>
              </a:rPr>
              <a:t>Actis</a:t>
            </a:r>
            <a:r>
              <a:rPr lang="es-ES" sz="1200" u="none" strike="noStrike" kern="1200" dirty="0" smtClean="0">
                <a:solidFill>
                  <a:schemeClr val="tx1"/>
                </a:solidFill>
                <a:effectLst/>
                <a:latin typeface="+mn-lt"/>
                <a:ea typeface="+mn-ea"/>
                <a:cs typeface="+mn-cs"/>
                <a:hlinkClick r:id="rId10"/>
              </a:rPr>
              <a:t>, 2021)</a:t>
            </a:r>
            <a:r>
              <a:rPr lang="es-ES" sz="1200" kern="1200" dirty="0" smtClean="0">
                <a:solidFill>
                  <a:schemeClr val="tx1"/>
                </a:solidFill>
                <a:effectLst/>
                <a:latin typeface="+mn-lt"/>
                <a:ea typeface="+mn-ea"/>
                <a:cs typeface="+mn-cs"/>
              </a:rPr>
              <a:t> esto todavía es muy incipiente o inexistente en Argentina y otros países de la región. </a:t>
            </a:r>
            <a:endParaRPr lang="es-AR" sz="1200" kern="1200" dirty="0" smtClean="0">
              <a:solidFill>
                <a:schemeClr val="tx1"/>
              </a:solidFill>
              <a:effectLst/>
              <a:latin typeface="+mn-lt"/>
              <a:ea typeface="+mn-ea"/>
              <a:cs typeface="+mn-cs"/>
            </a:endParaRPr>
          </a:p>
          <a:p>
            <a:endParaRPr lang="en-GB" dirty="0" smtClean="0"/>
          </a:p>
          <a:p>
            <a:r>
              <a:rPr lang="es-ES" sz="1200" b="0" i="0" u="none" strike="noStrike" kern="1200" baseline="0" dirty="0" err="1" smtClean="0">
                <a:solidFill>
                  <a:schemeClr val="tx1"/>
                </a:solidFill>
                <a:latin typeface="+mn-lt"/>
                <a:ea typeface="+mn-ea"/>
                <a:cs typeface="+mn-cs"/>
              </a:rPr>
              <a:t>Tokenismo</a:t>
            </a:r>
            <a:r>
              <a:rPr lang="es-ES" sz="1200" b="0" i="0" u="none" strike="noStrike" kern="1200" baseline="0" dirty="0" smtClean="0">
                <a:solidFill>
                  <a:schemeClr val="tx1"/>
                </a:solidFill>
                <a:latin typeface="+mn-lt"/>
                <a:ea typeface="+mn-ea"/>
                <a:cs typeface="+mn-cs"/>
              </a:rPr>
              <a:t>: práctica de realizar pequeñas concesiones simbólicas hacia un colectivo discriminado o</a:t>
            </a:r>
          </a:p>
          <a:p>
            <a:r>
              <a:rPr lang="es-ES" sz="1200" b="0" i="0" u="none" strike="noStrike" kern="1200" baseline="0" dirty="0" smtClean="0">
                <a:solidFill>
                  <a:schemeClr val="tx1"/>
                </a:solidFill>
                <a:latin typeface="+mn-lt"/>
                <a:ea typeface="+mn-ea"/>
                <a:cs typeface="+mn-cs"/>
              </a:rPr>
              <a:t>minoritario, sin intención de producir verdadero impacto</a:t>
            </a:r>
            <a:endParaRPr lang="es-AR" dirty="0"/>
          </a:p>
        </p:txBody>
      </p:sp>
      <p:sp>
        <p:nvSpPr>
          <p:cNvPr id="4" name="Marcador de número de diapositiva 3"/>
          <p:cNvSpPr>
            <a:spLocks noGrp="1"/>
          </p:cNvSpPr>
          <p:nvPr>
            <p:ph type="sldNum" sz="quarter" idx="10"/>
          </p:nvPr>
        </p:nvSpPr>
        <p:spPr/>
        <p:txBody>
          <a:bodyPr/>
          <a:lstStyle/>
          <a:p>
            <a:fld id="{207BD4EB-F314-4FB1-BE4E-C1CB0897589A}" type="slidenum">
              <a:rPr lang="es-AR" smtClean="0"/>
              <a:t>14</a:t>
            </a:fld>
            <a:endParaRPr lang="es-AR"/>
          </a:p>
        </p:txBody>
      </p:sp>
    </p:spTree>
    <p:extLst>
      <p:ext uri="{BB962C8B-B14F-4D97-AF65-F5344CB8AC3E}">
        <p14:creationId xmlns:p14="http://schemas.microsoft.com/office/powerpoint/2010/main" val="612280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Para participación</a:t>
            </a:r>
          </a:p>
          <a:p>
            <a:r>
              <a:rPr lang="es-ES" sz="1200" b="0" i="0" u="none" strike="noStrike" kern="1200" baseline="0" dirty="0" smtClean="0">
                <a:solidFill>
                  <a:schemeClr val="tx1"/>
                </a:solidFill>
                <a:latin typeface="+mn-lt"/>
                <a:ea typeface="+mn-ea"/>
                <a:cs typeface="+mn-cs"/>
              </a:rPr>
              <a:t>Creación de comités de ética y seguimiento en las instituciones científicas que desarrollan</a:t>
            </a:r>
          </a:p>
          <a:p>
            <a:r>
              <a:rPr lang="es-ES" sz="1200" b="0" i="0" u="none" strike="noStrike" kern="1200" baseline="0" dirty="0" smtClean="0">
                <a:solidFill>
                  <a:schemeClr val="tx1"/>
                </a:solidFill>
                <a:latin typeface="+mn-lt"/>
                <a:ea typeface="+mn-ea"/>
                <a:cs typeface="+mn-cs"/>
              </a:rPr>
              <a:t>investigaciones participativas para que funcionen como ámbitos de revisión y recomienden</a:t>
            </a:r>
          </a:p>
          <a:p>
            <a:r>
              <a:rPr lang="es-AR" sz="1200" b="0" i="0" u="none" strike="noStrike" kern="1200" baseline="0" dirty="0" smtClean="0">
                <a:solidFill>
                  <a:schemeClr val="tx1"/>
                </a:solidFill>
                <a:latin typeface="+mn-lt"/>
                <a:ea typeface="+mn-ea"/>
                <a:cs typeface="+mn-cs"/>
              </a:rPr>
              <a:t>prácticas adecuadas.</a:t>
            </a:r>
          </a:p>
          <a:p>
            <a:r>
              <a:rPr lang="es-ES" sz="1200" b="0" i="0" u="none" strike="noStrike" kern="1200" baseline="0" dirty="0" smtClean="0">
                <a:solidFill>
                  <a:schemeClr val="tx1"/>
                </a:solidFill>
                <a:latin typeface="+mn-lt"/>
                <a:ea typeface="+mn-ea"/>
                <a:cs typeface="+mn-cs"/>
              </a:rPr>
              <a:t>Elaboración de procedimientos dinámicos de consentimiento informado.</a:t>
            </a:r>
          </a:p>
          <a:p>
            <a:r>
              <a:rPr lang="es-ES" sz="1200" b="0" i="0" u="none" strike="noStrike" kern="1200" baseline="0" dirty="0" smtClean="0">
                <a:solidFill>
                  <a:schemeClr val="tx1"/>
                </a:solidFill>
                <a:latin typeface="+mn-lt"/>
                <a:ea typeface="+mn-ea"/>
                <a:cs typeface="+mn-cs"/>
              </a:rPr>
              <a:t>Apoyar actividades de vinculación con las comunidades a través de ferias con escuelas de la</a:t>
            </a:r>
          </a:p>
          <a:p>
            <a:r>
              <a:rPr lang="es-ES" sz="1200" b="0" i="0" u="none" strike="noStrike" kern="1200" baseline="0" dirty="0" smtClean="0">
                <a:solidFill>
                  <a:schemeClr val="tx1"/>
                </a:solidFill>
                <a:latin typeface="+mn-lt"/>
                <a:ea typeface="+mn-ea"/>
                <a:cs typeface="+mn-cs"/>
              </a:rPr>
              <a:t>zona, clubes de ciencia, y convocatorias abiertas a participar de proyectos científicos, y</a:t>
            </a:r>
          </a:p>
          <a:p>
            <a:r>
              <a:rPr lang="es-ES" sz="1200" b="0" i="0" u="none" strike="noStrike" kern="1200" baseline="0" dirty="0" smtClean="0">
                <a:solidFill>
                  <a:schemeClr val="tx1"/>
                </a:solidFill>
                <a:latin typeface="+mn-lt"/>
                <a:ea typeface="+mn-ea"/>
                <a:cs typeface="+mn-cs"/>
              </a:rPr>
              <a:t>articulación con instancias de vinculación ya existentes (como las áreas de extensión y</a:t>
            </a:r>
          </a:p>
          <a:p>
            <a:r>
              <a:rPr lang="es-AR" sz="1200" b="0" i="0" u="none" strike="noStrike" kern="1200" baseline="0" dirty="0" smtClean="0">
                <a:solidFill>
                  <a:schemeClr val="tx1"/>
                </a:solidFill>
                <a:latin typeface="+mn-lt"/>
                <a:ea typeface="+mn-ea"/>
                <a:cs typeface="+mn-cs"/>
              </a:rPr>
              <a:t>vinculación en universidades).</a:t>
            </a:r>
          </a:p>
          <a:p>
            <a:r>
              <a:rPr lang="es-ES" sz="1200" b="0" i="0" u="none" strike="noStrike" kern="1200" baseline="0" dirty="0" smtClean="0">
                <a:solidFill>
                  <a:schemeClr val="tx1"/>
                </a:solidFill>
                <a:latin typeface="+mn-lt"/>
                <a:ea typeface="+mn-ea"/>
                <a:cs typeface="+mn-cs"/>
              </a:rPr>
              <a:t>Crear mecanismos de </a:t>
            </a:r>
            <a:r>
              <a:rPr lang="es-ES" sz="1200" b="0" i="0" u="none" strike="noStrike" kern="1200" baseline="0" dirty="0" err="1" smtClean="0">
                <a:solidFill>
                  <a:schemeClr val="tx1"/>
                </a:solidFill>
                <a:latin typeface="+mn-lt"/>
                <a:ea typeface="+mn-ea"/>
                <a:cs typeface="+mn-cs"/>
              </a:rPr>
              <a:t>visibilización</a:t>
            </a:r>
            <a:r>
              <a:rPr lang="es-ES" sz="1200" b="0" i="0" u="none" strike="noStrike" kern="1200" baseline="0" dirty="0" smtClean="0">
                <a:solidFill>
                  <a:schemeClr val="tx1"/>
                </a:solidFill>
                <a:latin typeface="+mn-lt"/>
                <a:ea typeface="+mn-ea"/>
                <a:cs typeface="+mn-cs"/>
              </a:rPr>
              <a:t> de proyectos de ciencia ciudadana para su legitimación</a:t>
            </a:r>
          </a:p>
          <a:p>
            <a:r>
              <a:rPr lang="es-AR" sz="1200" b="0" i="0" u="none" strike="noStrike" kern="1200" baseline="0" dirty="0" smtClean="0">
                <a:solidFill>
                  <a:schemeClr val="tx1"/>
                </a:solidFill>
                <a:latin typeface="+mn-lt"/>
                <a:ea typeface="+mn-ea"/>
                <a:cs typeface="+mn-cs"/>
              </a:rPr>
              <a:t>(plataformas, eventos, revistas).</a:t>
            </a:r>
          </a:p>
          <a:p>
            <a:r>
              <a:rPr lang="es-ES" sz="1200" b="0" i="0" u="none" strike="noStrike" kern="1200" baseline="0" dirty="0" smtClean="0">
                <a:solidFill>
                  <a:schemeClr val="tx1"/>
                </a:solidFill>
                <a:latin typeface="+mn-lt"/>
                <a:ea typeface="+mn-ea"/>
                <a:cs typeface="+mn-cs"/>
              </a:rPr>
              <a:t>Promover una cultura para la participación ciudadana tanto en la producción de</a:t>
            </a:r>
          </a:p>
          <a:p>
            <a:r>
              <a:rPr lang="es-ES" sz="1200" b="0" i="0" u="none" strike="noStrike" kern="1200" baseline="0" dirty="0" smtClean="0">
                <a:solidFill>
                  <a:schemeClr val="tx1"/>
                </a:solidFill>
                <a:latin typeface="+mn-lt"/>
                <a:ea typeface="+mn-ea"/>
                <a:cs typeface="+mn-cs"/>
              </a:rPr>
              <a:t>conocimiento científico como en la discusión y definición de prioridades de investigación.</a:t>
            </a:r>
          </a:p>
          <a:p>
            <a:r>
              <a:rPr lang="es-ES" sz="1200" b="0" i="0" u="none" strike="noStrike" kern="1200" baseline="0" dirty="0" smtClean="0">
                <a:solidFill>
                  <a:schemeClr val="tx1"/>
                </a:solidFill>
                <a:latin typeface="+mn-lt"/>
                <a:ea typeface="+mn-ea"/>
                <a:cs typeface="+mn-cs"/>
              </a:rPr>
              <a:t>Para datos</a:t>
            </a:r>
          </a:p>
          <a:p>
            <a:r>
              <a:rPr lang="es-ES" sz="1200" b="0" i="0" u="none" strike="noStrike" kern="1200" baseline="0" dirty="0" smtClean="0">
                <a:solidFill>
                  <a:schemeClr val="tx1"/>
                </a:solidFill>
                <a:latin typeface="+mn-lt"/>
                <a:ea typeface="+mn-ea"/>
                <a:cs typeface="+mn-cs"/>
              </a:rPr>
              <a:t>Organizar instancias de experimentación con datos de ciencia ciudadana y otros resultados</a:t>
            </a:r>
          </a:p>
          <a:p>
            <a:r>
              <a:rPr lang="es-ES" sz="1200" b="0" i="0" u="none" strike="noStrike" kern="1200" baseline="0" dirty="0" smtClean="0">
                <a:solidFill>
                  <a:schemeClr val="tx1"/>
                </a:solidFill>
                <a:latin typeface="+mn-lt"/>
                <a:ea typeface="+mn-ea"/>
                <a:cs typeface="+mn-cs"/>
              </a:rPr>
              <a:t>generados con la participación de actores de las comunidades, académicos y formuladores</a:t>
            </a:r>
          </a:p>
          <a:p>
            <a:r>
              <a:rPr lang="es-AR" sz="1200" b="0" i="0" u="none" strike="noStrike" kern="1200" baseline="0" dirty="0" smtClean="0">
                <a:solidFill>
                  <a:schemeClr val="tx1"/>
                </a:solidFill>
                <a:latin typeface="+mn-lt"/>
                <a:ea typeface="+mn-ea"/>
                <a:cs typeface="+mn-cs"/>
              </a:rPr>
              <a:t>de políticas.</a:t>
            </a:r>
          </a:p>
          <a:p>
            <a:r>
              <a:rPr lang="es-ES" sz="1200" b="0" i="0" u="none" strike="noStrike" kern="1200" baseline="0" dirty="0" smtClean="0">
                <a:solidFill>
                  <a:schemeClr val="tx1"/>
                </a:solidFill>
                <a:latin typeface="+mn-lt"/>
                <a:ea typeface="+mn-ea"/>
                <a:cs typeface="+mn-cs"/>
              </a:rPr>
              <a:t>Apoyar institucionalmente a través del establecimiento de políticas de datos abiertos y</a:t>
            </a:r>
          </a:p>
          <a:p>
            <a:r>
              <a:rPr lang="es-ES" sz="1200" b="0" i="0" u="none" strike="noStrike" kern="1200" baseline="0" dirty="0" smtClean="0">
                <a:solidFill>
                  <a:schemeClr val="tx1"/>
                </a:solidFill>
                <a:latin typeface="+mn-lt"/>
                <a:ea typeface="+mn-ea"/>
                <a:cs typeface="+mn-cs"/>
              </a:rPr>
              <a:t>generación de metadatos, incluyendo la creación de espacios institucionales para la</a:t>
            </a:r>
          </a:p>
          <a:p>
            <a:r>
              <a:rPr lang="es-ES" sz="1200" b="0" i="0" u="none" strike="noStrike" kern="1200" baseline="0" dirty="0" smtClean="0">
                <a:solidFill>
                  <a:schemeClr val="tx1"/>
                </a:solidFill>
                <a:latin typeface="+mn-lt"/>
                <a:ea typeface="+mn-ea"/>
                <a:cs typeface="+mn-cs"/>
              </a:rPr>
              <a:t>evaluación y recomendación de tecnologías.</a:t>
            </a:r>
          </a:p>
          <a:p>
            <a:r>
              <a:rPr lang="es-ES" sz="1200" b="0" i="0" u="none" strike="noStrike" kern="1200" baseline="0" dirty="0" smtClean="0">
                <a:solidFill>
                  <a:schemeClr val="tx1"/>
                </a:solidFill>
                <a:latin typeface="+mn-lt"/>
                <a:ea typeface="+mn-ea"/>
                <a:cs typeface="+mn-cs"/>
              </a:rPr>
              <a:t>Fomentar el apoyo institucional para la generación de herramientas digitales de</a:t>
            </a:r>
          </a:p>
          <a:p>
            <a:r>
              <a:rPr lang="es-ES" sz="1200" b="0" i="0" u="none" strike="noStrike" kern="1200" baseline="0" dirty="0" smtClean="0">
                <a:solidFill>
                  <a:schemeClr val="tx1"/>
                </a:solidFill>
                <a:latin typeface="+mn-lt"/>
                <a:ea typeface="+mn-ea"/>
                <a:cs typeface="+mn-cs"/>
              </a:rPr>
              <a:t>automatización de los procesos de validación de datos y de protección de datos personales.</a:t>
            </a:r>
          </a:p>
          <a:p>
            <a:r>
              <a:rPr lang="es-ES" sz="1200" b="0" i="0" u="none" strike="noStrike" kern="1200" baseline="0" dirty="0" smtClean="0">
                <a:solidFill>
                  <a:schemeClr val="tx1"/>
                </a:solidFill>
                <a:latin typeface="+mn-lt"/>
                <a:ea typeface="+mn-ea"/>
                <a:cs typeface="+mn-cs"/>
              </a:rPr>
              <a:t>Generar pautas y recomendaciones para la colaboración ciudadana en la gobernanza de las</a:t>
            </a:r>
          </a:p>
          <a:p>
            <a:r>
              <a:rPr lang="es-ES" sz="1200" b="0" i="0" u="none" strike="noStrike" kern="1200" baseline="0" dirty="0" smtClean="0">
                <a:solidFill>
                  <a:schemeClr val="tx1"/>
                </a:solidFill>
                <a:latin typeface="+mn-lt"/>
                <a:ea typeface="+mn-ea"/>
                <a:cs typeface="+mn-cs"/>
              </a:rPr>
              <a:t>herramientas producidas en el contexto de proyectos de investigación ciudadana y</a:t>
            </a:r>
          </a:p>
          <a:p>
            <a:r>
              <a:rPr lang="es-AR" sz="1200" b="0" i="0" u="none" strike="noStrike" kern="1200" baseline="0" dirty="0" smtClean="0">
                <a:solidFill>
                  <a:schemeClr val="tx1"/>
                </a:solidFill>
                <a:latin typeface="+mn-lt"/>
                <a:ea typeface="+mn-ea"/>
                <a:cs typeface="+mn-cs"/>
              </a:rPr>
              <a:t>participativa.</a:t>
            </a:r>
          </a:p>
          <a:p>
            <a:r>
              <a:rPr lang="en-GB" sz="1200" b="0" i="0" u="none" strike="noStrike" kern="1200" baseline="0" dirty="0" err="1" smtClean="0">
                <a:solidFill>
                  <a:schemeClr val="tx1"/>
                </a:solidFill>
                <a:latin typeface="+mn-lt"/>
                <a:ea typeface="+mn-ea"/>
                <a:cs typeface="+mn-cs"/>
              </a:rPr>
              <a:t>Tensiones</a:t>
            </a:r>
            <a:endParaRPr lang="en-GB"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Valorar las prácticas y procesos colaborativos y participativos en los criterios de</a:t>
            </a:r>
          </a:p>
          <a:p>
            <a:r>
              <a:rPr lang="es-AR" sz="1200" b="0" i="0" u="none" strike="noStrike" kern="1200" baseline="0" dirty="0" smtClean="0">
                <a:solidFill>
                  <a:schemeClr val="tx1"/>
                </a:solidFill>
                <a:latin typeface="+mn-lt"/>
                <a:ea typeface="+mn-ea"/>
                <a:cs typeface="+mn-cs"/>
              </a:rPr>
              <a:t>evaluación.</a:t>
            </a:r>
          </a:p>
          <a:p>
            <a:r>
              <a:rPr lang="es-ES" sz="1200" b="0" i="0" u="none" strike="noStrike" kern="1200" baseline="0" dirty="0" smtClean="0">
                <a:solidFill>
                  <a:schemeClr val="tx1"/>
                </a:solidFill>
                <a:latin typeface="+mn-lt"/>
                <a:ea typeface="+mn-ea"/>
                <a:cs typeface="+mn-cs"/>
              </a:rPr>
              <a:t>Poner en valor la </a:t>
            </a:r>
            <a:r>
              <a:rPr lang="es-ES" sz="1200" b="0" i="0" u="none" strike="noStrike" kern="1200" baseline="0" dirty="0" err="1" smtClean="0">
                <a:solidFill>
                  <a:schemeClr val="tx1"/>
                </a:solidFill>
                <a:latin typeface="+mn-lt"/>
                <a:ea typeface="+mn-ea"/>
                <a:cs typeface="+mn-cs"/>
              </a:rPr>
              <a:t>co</a:t>
            </a:r>
            <a:r>
              <a:rPr lang="es-ES" sz="1200" b="0" i="0" u="none" strike="noStrike" kern="1200" baseline="0" dirty="0" smtClean="0">
                <a:solidFill>
                  <a:schemeClr val="tx1"/>
                </a:solidFill>
                <a:latin typeface="+mn-lt"/>
                <a:ea typeface="+mn-ea"/>
                <a:cs typeface="+mn-cs"/>
              </a:rPr>
              <a:t>-autoría en general y </a:t>
            </a:r>
            <a:r>
              <a:rPr lang="es-ES" sz="1200" b="0" i="0" u="none" strike="noStrike" kern="1200" baseline="0" dirty="0" err="1" smtClean="0">
                <a:solidFill>
                  <a:schemeClr val="tx1"/>
                </a:solidFill>
                <a:latin typeface="+mn-lt"/>
                <a:ea typeface="+mn-ea"/>
                <a:cs typeface="+mn-cs"/>
              </a:rPr>
              <a:t>transdisciplinaria</a:t>
            </a:r>
            <a:r>
              <a:rPr lang="es-ES" sz="1200" b="0" i="0" u="none" strike="noStrike" kern="1200" baseline="0" dirty="0" smtClean="0">
                <a:solidFill>
                  <a:schemeClr val="tx1"/>
                </a:solidFill>
                <a:latin typeface="+mn-lt"/>
                <a:ea typeface="+mn-ea"/>
                <a:cs typeface="+mn-cs"/>
              </a:rPr>
              <a:t> en particular.</a:t>
            </a:r>
          </a:p>
          <a:p>
            <a:r>
              <a:rPr lang="es-ES" sz="1200" b="0" i="0" u="none" strike="noStrike" kern="1200" baseline="0" dirty="0" smtClean="0">
                <a:solidFill>
                  <a:schemeClr val="tx1"/>
                </a:solidFill>
                <a:latin typeface="+mn-lt"/>
                <a:ea typeface="+mn-ea"/>
                <a:cs typeface="+mn-cs"/>
              </a:rPr>
              <a:t>Reconocer el rol de los saberes locales para resolver en el territorio problemas </a:t>
            </a:r>
            <a:r>
              <a:rPr lang="es-ES" sz="1200" b="0" i="0" u="none" strike="noStrike" kern="1200" baseline="0" dirty="0" err="1" smtClean="0">
                <a:solidFill>
                  <a:schemeClr val="tx1"/>
                </a:solidFill>
                <a:latin typeface="+mn-lt"/>
                <a:ea typeface="+mn-ea"/>
                <a:cs typeface="+mn-cs"/>
              </a:rPr>
              <a:t>socioambientales</a:t>
            </a:r>
            <a:r>
              <a:rPr lang="es-ES" sz="1200" b="0" i="0" u="none" strike="noStrike" kern="1200" baseline="0" dirty="0" smtClean="0">
                <a:solidFill>
                  <a:schemeClr val="tx1"/>
                </a:solidFill>
                <a:latin typeface="+mn-lt"/>
                <a:ea typeface="+mn-ea"/>
                <a:cs typeface="+mn-cs"/>
              </a:rPr>
              <a:t>.</a:t>
            </a:r>
          </a:p>
          <a:p>
            <a:r>
              <a:rPr lang="es-ES" sz="1200" b="0" i="0" u="none" strike="noStrike" kern="1200" baseline="0" dirty="0" smtClean="0">
                <a:solidFill>
                  <a:schemeClr val="tx1"/>
                </a:solidFill>
                <a:latin typeface="+mn-lt"/>
                <a:ea typeface="+mn-ea"/>
                <a:cs typeface="+mn-cs"/>
              </a:rPr>
              <a:t>Definir prioridades institucionales en términos de impacto </a:t>
            </a:r>
            <a:r>
              <a:rPr lang="es-ES" sz="1200" b="0" i="0" u="none" strike="noStrike" kern="1200" baseline="0" dirty="0" err="1" smtClean="0">
                <a:solidFill>
                  <a:schemeClr val="tx1"/>
                </a:solidFill>
                <a:latin typeface="+mn-lt"/>
                <a:ea typeface="+mn-ea"/>
                <a:cs typeface="+mn-cs"/>
              </a:rPr>
              <a:t>socioambiental</a:t>
            </a:r>
            <a:r>
              <a:rPr lang="es-ES" sz="1200" b="0" i="0" u="none" strike="noStrike" kern="1200" baseline="0" dirty="0" smtClean="0">
                <a:solidFill>
                  <a:schemeClr val="tx1"/>
                </a:solidFill>
                <a:latin typeface="+mn-lt"/>
                <a:ea typeface="+mn-ea"/>
                <a:cs typeface="+mn-cs"/>
              </a:rPr>
              <a:t> acorde con las</a:t>
            </a:r>
          </a:p>
          <a:p>
            <a:r>
              <a:rPr lang="es-AR" sz="1200" b="0" i="0" u="none" strike="noStrike" kern="1200" baseline="0" dirty="0" smtClean="0">
                <a:solidFill>
                  <a:schemeClr val="tx1"/>
                </a:solidFill>
                <a:latin typeface="+mn-lt"/>
                <a:ea typeface="+mn-ea"/>
                <a:cs typeface="+mn-cs"/>
              </a:rPr>
              <a:t>misiones de cada institución académica e incorporar indicadores de impactos comunitarios o</a:t>
            </a:r>
          </a:p>
          <a:p>
            <a:r>
              <a:rPr lang="es-ES" sz="1200" b="0" i="0" u="none" strike="noStrike" kern="1200" baseline="0" dirty="0" smtClean="0">
                <a:solidFill>
                  <a:schemeClr val="tx1"/>
                </a:solidFill>
                <a:latin typeface="+mn-lt"/>
                <a:ea typeface="+mn-ea"/>
                <a:cs typeface="+mn-cs"/>
              </a:rPr>
              <a:t>sociales y/o de incidencia en la política pública en los criterios de evaluación consistente con</a:t>
            </a:r>
          </a:p>
          <a:p>
            <a:r>
              <a:rPr lang="es-AR" sz="1200" b="0" i="0" u="none" strike="noStrike" kern="1200" baseline="0" dirty="0" smtClean="0">
                <a:solidFill>
                  <a:schemeClr val="tx1"/>
                </a:solidFill>
                <a:latin typeface="+mn-lt"/>
                <a:ea typeface="+mn-ea"/>
                <a:cs typeface="+mn-cs"/>
              </a:rPr>
              <a:t>esas prioridades.</a:t>
            </a:r>
            <a:endParaRPr lang="es-ES" sz="1200" b="0" i="0" u="none" strike="noStrike" kern="1200" baseline="0" dirty="0" smtClean="0">
              <a:solidFill>
                <a:schemeClr val="tx1"/>
              </a:solidFill>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07BD4EB-F314-4FB1-BE4E-C1CB0897589A}" type="slidenum">
              <a:rPr lang="es-AR" smtClean="0"/>
              <a:t>15</a:t>
            </a:fld>
            <a:endParaRPr lang="es-AR"/>
          </a:p>
        </p:txBody>
      </p:sp>
    </p:spTree>
    <p:extLst>
      <p:ext uri="{BB962C8B-B14F-4D97-AF65-F5344CB8AC3E}">
        <p14:creationId xmlns:p14="http://schemas.microsoft.com/office/powerpoint/2010/main" val="1319543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207BD4EB-F314-4FB1-BE4E-C1CB0897589A}" type="slidenum">
              <a:rPr lang="es-AR" smtClean="0"/>
              <a:t>16</a:t>
            </a:fld>
            <a:endParaRPr lang="es-AR"/>
          </a:p>
        </p:txBody>
      </p:sp>
    </p:spTree>
    <p:extLst>
      <p:ext uri="{BB962C8B-B14F-4D97-AF65-F5344CB8AC3E}">
        <p14:creationId xmlns:p14="http://schemas.microsoft.com/office/powerpoint/2010/main" val="341253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6. A los efectos de la presente Recomendación, la </a:t>
            </a:r>
            <a:r>
              <a:rPr lang="es-ES" sz="1200" b="1" i="0" u="none" strike="noStrike" kern="1200" baseline="0" dirty="0" smtClean="0">
                <a:solidFill>
                  <a:schemeClr val="tx1"/>
                </a:solidFill>
                <a:latin typeface="+mn-lt"/>
                <a:ea typeface="+mn-ea"/>
                <a:cs typeface="+mn-cs"/>
              </a:rPr>
              <a:t>ciencia abierta </a:t>
            </a:r>
            <a:r>
              <a:rPr lang="es-ES" sz="1200" b="0" i="0" u="none" strike="noStrike" kern="1200" baseline="0" dirty="0" smtClean="0">
                <a:solidFill>
                  <a:schemeClr val="tx1"/>
                </a:solidFill>
                <a:latin typeface="+mn-lt"/>
                <a:ea typeface="+mn-ea"/>
                <a:cs typeface="+mn-cs"/>
              </a:rPr>
              <a:t>se define como</a:t>
            </a:r>
          </a:p>
          <a:p>
            <a:r>
              <a:rPr lang="es-ES" sz="1200" b="0" i="0" u="none" strike="noStrike" kern="1200" baseline="0" dirty="0" smtClean="0">
                <a:solidFill>
                  <a:schemeClr val="tx1"/>
                </a:solidFill>
                <a:latin typeface="+mn-lt"/>
                <a:ea typeface="+mn-ea"/>
                <a:cs typeface="+mn-cs"/>
              </a:rPr>
              <a:t>un constructo inclusivo que combina diversos movimientos y prácticas con el fin</a:t>
            </a:r>
          </a:p>
          <a:p>
            <a:r>
              <a:rPr lang="es-ES" sz="1200" b="0" i="0" u="none" strike="noStrike" kern="1200" baseline="0" dirty="0" smtClean="0">
                <a:solidFill>
                  <a:schemeClr val="tx1"/>
                </a:solidFill>
                <a:latin typeface="+mn-lt"/>
                <a:ea typeface="+mn-ea"/>
                <a:cs typeface="+mn-cs"/>
              </a:rPr>
              <a:t>de que los conocimientos científicos multilingües estén abiertamente disponibles</a:t>
            </a:r>
          </a:p>
          <a:p>
            <a:r>
              <a:rPr lang="es-ES" sz="1200" b="0" i="0" u="none" strike="noStrike" kern="1200" baseline="0" dirty="0" smtClean="0">
                <a:solidFill>
                  <a:schemeClr val="tx1"/>
                </a:solidFill>
                <a:latin typeface="+mn-lt"/>
                <a:ea typeface="+mn-ea"/>
                <a:cs typeface="+mn-cs"/>
              </a:rPr>
              <a:t>y sean accesibles para todos, así como reutilizables por todos, se incrementen las</a:t>
            </a:r>
          </a:p>
          <a:p>
            <a:r>
              <a:rPr lang="es-ES" sz="1200" b="0" i="0" u="none" strike="noStrike" kern="1200" baseline="0" dirty="0" smtClean="0">
                <a:solidFill>
                  <a:schemeClr val="tx1"/>
                </a:solidFill>
                <a:latin typeface="+mn-lt"/>
                <a:ea typeface="+mn-ea"/>
                <a:cs typeface="+mn-cs"/>
              </a:rPr>
              <a:t>colaboraciones científicas y el intercambio de información en beneficio de la ciencia</a:t>
            </a:r>
          </a:p>
          <a:p>
            <a:r>
              <a:rPr lang="es-ES" sz="1200" b="0" i="0" u="none" strike="noStrike" kern="1200" baseline="0" dirty="0" smtClean="0">
                <a:solidFill>
                  <a:schemeClr val="tx1"/>
                </a:solidFill>
                <a:latin typeface="+mn-lt"/>
                <a:ea typeface="+mn-ea"/>
                <a:cs typeface="+mn-cs"/>
              </a:rPr>
              <a:t>y la sociedad, y se abran los procesos de creación, evaluación y comunicación de los</a:t>
            </a:r>
          </a:p>
          <a:p>
            <a:r>
              <a:rPr lang="es-ES" sz="1200" b="0" i="0" u="none" strike="noStrike" kern="1200" baseline="0" dirty="0" smtClean="0">
                <a:solidFill>
                  <a:schemeClr val="tx1"/>
                </a:solidFill>
                <a:latin typeface="+mn-lt"/>
                <a:ea typeface="+mn-ea"/>
                <a:cs typeface="+mn-cs"/>
              </a:rPr>
              <a:t>conocimientos científicos a los agentes sociales más allá de la comunidad científica</a:t>
            </a:r>
          </a:p>
          <a:p>
            <a:r>
              <a:rPr lang="es-ES" sz="1200" b="0" i="0" u="none" strike="noStrike" kern="1200" baseline="0" dirty="0" smtClean="0">
                <a:solidFill>
                  <a:schemeClr val="tx1"/>
                </a:solidFill>
                <a:latin typeface="+mn-lt"/>
                <a:ea typeface="+mn-ea"/>
                <a:cs typeface="+mn-cs"/>
              </a:rPr>
              <a:t>tradicional. La ciencia abierta comprende todas las disciplinas científicas y todos los</a:t>
            </a:r>
          </a:p>
          <a:p>
            <a:r>
              <a:rPr lang="es-ES" sz="1200" b="0" i="0" u="none" strike="noStrike" kern="1200" baseline="0" dirty="0" smtClean="0">
                <a:solidFill>
                  <a:schemeClr val="tx1"/>
                </a:solidFill>
                <a:latin typeface="+mn-lt"/>
                <a:ea typeface="+mn-ea"/>
                <a:cs typeface="+mn-cs"/>
              </a:rPr>
              <a:t>aspectos de las prácticas académicas, incluidas las ciencias básicas y aplicadas, las</a:t>
            </a:r>
          </a:p>
          <a:p>
            <a:r>
              <a:rPr lang="es-ES" sz="1200" b="0" i="0" u="none" strike="noStrike" kern="1200" baseline="0" dirty="0" smtClean="0">
                <a:solidFill>
                  <a:schemeClr val="tx1"/>
                </a:solidFill>
                <a:latin typeface="+mn-lt"/>
                <a:ea typeface="+mn-ea"/>
                <a:cs typeface="+mn-cs"/>
              </a:rPr>
              <a:t>ciencias naturales y sociales y las humanidades, y se basa en los siguientes pilares clave:</a:t>
            </a:r>
          </a:p>
          <a:p>
            <a:r>
              <a:rPr lang="es-ES" sz="1200" b="0" i="0" u="none" strike="noStrike" kern="1200" baseline="0" dirty="0" smtClean="0">
                <a:solidFill>
                  <a:schemeClr val="tx1"/>
                </a:solidFill>
                <a:latin typeface="+mn-lt"/>
                <a:ea typeface="+mn-ea"/>
                <a:cs typeface="+mn-cs"/>
              </a:rPr>
              <a:t>conocimiento científico abierto, infraestructuras de la ciencia abierta, comunicación</a:t>
            </a:r>
          </a:p>
          <a:p>
            <a:r>
              <a:rPr lang="es-ES" sz="1200" b="0" i="0" u="none" strike="noStrike" kern="1200" baseline="0" dirty="0" smtClean="0">
                <a:solidFill>
                  <a:schemeClr val="tx1"/>
                </a:solidFill>
                <a:latin typeface="+mn-lt"/>
                <a:ea typeface="+mn-ea"/>
                <a:cs typeface="+mn-cs"/>
              </a:rPr>
              <a:t>científica, participación abierta de los agentes sociales y diálogo abierto con otros</a:t>
            </a:r>
          </a:p>
          <a:p>
            <a:r>
              <a:rPr lang="es-AR" sz="1200" b="0" i="0" u="none" strike="noStrike" kern="1200" baseline="0" dirty="0" smtClean="0">
                <a:solidFill>
                  <a:schemeClr val="tx1"/>
                </a:solidFill>
                <a:latin typeface="+mn-lt"/>
                <a:ea typeface="+mn-ea"/>
                <a:cs typeface="+mn-cs"/>
              </a:rPr>
              <a:t>sistemas de conocimiento.</a:t>
            </a:r>
            <a:endParaRPr lang="es-AR" dirty="0"/>
          </a:p>
        </p:txBody>
      </p:sp>
      <p:sp>
        <p:nvSpPr>
          <p:cNvPr id="4" name="Marcador de número de diapositiva 3"/>
          <p:cNvSpPr>
            <a:spLocks noGrp="1"/>
          </p:cNvSpPr>
          <p:nvPr>
            <p:ph type="sldNum" sz="quarter" idx="10"/>
          </p:nvPr>
        </p:nvSpPr>
        <p:spPr/>
        <p:txBody>
          <a:bodyPr/>
          <a:lstStyle/>
          <a:p>
            <a:fld id="{207BD4EB-F314-4FB1-BE4E-C1CB0897589A}" type="slidenum">
              <a:rPr lang="es-AR" smtClean="0"/>
              <a:t>3</a:t>
            </a:fld>
            <a:endParaRPr lang="es-AR"/>
          </a:p>
        </p:txBody>
      </p:sp>
    </p:spTree>
    <p:extLst>
      <p:ext uri="{BB962C8B-B14F-4D97-AF65-F5344CB8AC3E}">
        <p14:creationId xmlns:p14="http://schemas.microsoft.com/office/powerpoint/2010/main" val="294271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Los valores fundamentales de la ciencia abierta se derivan de las implicaciones éticas,</a:t>
            </a:r>
          </a:p>
          <a:p>
            <a:r>
              <a:rPr lang="es-AR" sz="1200" b="0" i="0" u="none" strike="noStrike" kern="1200" baseline="0" dirty="0" smtClean="0">
                <a:solidFill>
                  <a:schemeClr val="tx1"/>
                </a:solidFill>
                <a:latin typeface="+mn-lt"/>
                <a:ea typeface="+mn-ea"/>
                <a:cs typeface="+mn-cs"/>
              </a:rPr>
              <a:t>epistemológicas, económicas, jurídicas, políticas, sociales, </a:t>
            </a:r>
            <a:r>
              <a:rPr lang="es-AR" sz="1200" b="0" i="0" u="none" strike="noStrike" kern="1200" baseline="0" dirty="0" err="1" smtClean="0">
                <a:solidFill>
                  <a:schemeClr val="tx1"/>
                </a:solidFill>
                <a:latin typeface="+mn-lt"/>
                <a:ea typeface="+mn-ea"/>
                <a:cs typeface="+mn-cs"/>
              </a:rPr>
              <a:t>multipartitas</a:t>
            </a:r>
            <a:r>
              <a:rPr lang="es-AR" sz="1200" b="0" i="0" u="none" strike="noStrike" kern="1200" baseline="0" dirty="0" smtClean="0">
                <a:solidFill>
                  <a:schemeClr val="tx1"/>
                </a:solidFill>
                <a:latin typeface="+mn-lt"/>
                <a:ea typeface="+mn-ea"/>
                <a:cs typeface="+mn-cs"/>
              </a:rPr>
              <a:t> y tecnológicas,</a:t>
            </a:r>
          </a:p>
          <a:p>
            <a:r>
              <a:rPr lang="es-ES" sz="1200" b="0" i="0" u="none" strike="noStrike" kern="1200" baseline="0" dirty="0" smtClean="0">
                <a:solidFill>
                  <a:schemeClr val="tx1"/>
                </a:solidFill>
                <a:latin typeface="+mn-lt"/>
                <a:ea typeface="+mn-ea"/>
                <a:cs typeface="+mn-cs"/>
              </a:rPr>
              <a:t>así como de las relativas a los derechos, relacionadas con la apertura de la ciencia a la</a:t>
            </a:r>
          </a:p>
          <a:p>
            <a:r>
              <a:rPr lang="es-ES" sz="1200" b="0" i="0" u="none" strike="noStrike" kern="1200" baseline="0" dirty="0" smtClean="0">
                <a:solidFill>
                  <a:schemeClr val="tx1"/>
                </a:solidFill>
                <a:latin typeface="+mn-lt"/>
                <a:ea typeface="+mn-ea"/>
                <a:cs typeface="+mn-cs"/>
              </a:rPr>
              <a:t>sociedad y la ampliación de los principios de apertura a todo el ciclo de la investigación</a:t>
            </a:r>
          </a:p>
          <a:p>
            <a:r>
              <a:rPr lang="es-ES" sz="1200" b="0" i="0" u="none" strike="noStrike" kern="1200" baseline="0" dirty="0" smtClean="0">
                <a:solidFill>
                  <a:schemeClr val="tx1"/>
                </a:solidFill>
                <a:latin typeface="+mn-lt"/>
                <a:ea typeface="+mn-ea"/>
                <a:cs typeface="+mn-cs"/>
              </a:rPr>
              <a:t>científica. Entre estos valores se incluyen los siguientes:</a:t>
            </a:r>
          </a:p>
          <a:p>
            <a:r>
              <a:rPr lang="es-ES" sz="1200" b="0" i="0" u="none" strike="noStrike" kern="1200" baseline="0" dirty="0" smtClean="0">
                <a:solidFill>
                  <a:schemeClr val="tx1"/>
                </a:solidFill>
                <a:latin typeface="+mn-lt"/>
                <a:ea typeface="+mn-ea"/>
                <a:cs typeface="+mn-cs"/>
              </a:rPr>
              <a:t>a. </a:t>
            </a:r>
            <a:r>
              <a:rPr lang="es-ES" sz="1200" b="1" i="1" u="none" strike="noStrike" kern="1200" baseline="0" dirty="0" smtClean="0">
                <a:solidFill>
                  <a:schemeClr val="tx1"/>
                </a:solidFill>
                <a:latin typeface="+mn-lt"/>
                <a:ea typeface="+mn-ea"/>
                <a:cs typeface="+mn-cs"/>
              </a:rPr>
              <a:t>calidad e integridad: </a:t>
            </a:r>
            <a:r>
              <a:rPr lang="es-ES" sz="1200" b="0" i="0" u="none" strike="noStrike" kern="1200" baseline="0" dirty="0" smtClean="0">
                <a:solidFill>
                  <a:schemeClr val="tx1"/>
                </a:solidFill>
                <a:latin typeface="+mn-lt"/>
                <a:ea typeface="+mn-ea"/>
                <a:cs typeface="+mn-cs"/>
              </a:rPr>
              <a:t>la ciencia abierta debería respetar la libertad académica</a:t>
            </a:r>
          </a:p>
          <a:p>
            <a:r>
              <a:rPr lang="es-ES" sz="1200" b="0" i="0" u="none" strike="noStrike" kern="1200" baseline="0" dirty="0" smtClean="0">
                <a:solidFill>
                  <a:schemeClr val="tx1"/>
                </a:solidFill>
                <a:latin typeface="+mn-lt"/>
                <a:ea typeface="+mn-ea"/>
                <a:cs typeface="+mn-cs"/>
              </a:rPr>
              <a:t>y los derechos humanos y favorecer una investigación de alta calidad</a:t>
            </a:r>
          </a:p>
          <a:p>
            <a:r>
              <a:rPr lang="es-ES" sz="1200" b="0" i="0" u="none" strike="noStrike" kern="1200" baseline="0" dirty="0" smtClean="0">
                <a:solidFill>
                  <a:schemeClr val="tx1"/>
                </a:solidFill>
                <a:latin typeface="+mn-lt"/>
                <a:ea typeface="+mn-ea"/>
                <a:cs typeface="+mn-cs"/>
              </a:rPr>
              <a:t>mediante la utilización de múltiples fuentes de conocimiento y la difusión</a:t>
            </a:r>
          </a:p>
          <a:p>
            <a:r>
              <a:rPr lang="es-ES" sz="1200" b="0" i="0" u="none" strike="noStrike" kern="1200" baseline="0" dirty="0" smtClean="0">
                <a:solidFill>
                  <a:schemeClr val="tx1"/>
                </a:solidFill>
                <a:latin typeface="+mn-lt"/>
                <a:ea typeface="+mn-ea"/>
                <a:cs typeface="+mn-cs"/>
              </a:rPr>
              <a:t>amplia de los métodos y los resultados de la investigación para garantizar</a:t>
            </a:r>
          </a:p>
          <a:p>
            <a:r>
              <a:rPr lang="es-ES" sz="1200" b="0" i="0" u="none" strike="noStrike" kern="1200" baseline="0" dirty="0" smtClean="0">
                <a:solidFill>
                  <a:schemeClr val="tx1"/>
                </a:solidFill>
                <a:latin typeface="+mn-lt"/>
                <a:ea typeface="+mn-ea"/>
                <a:cs typeface="+mn-cs"/>
              </a:rPr>
              <a:t>un control y un examen rigurosos, así como unos procesos de evaluación</a:t>
            </a:r>
          </a:p>
          <a:p>
            <a:r>
              <a:rPr lang="es-AR" sz="1200" b="0" i="0" u="none" strike="noStrike" kern="1200" baseline="0" dirty="0" smtClean="0">
                <a:solidFill>
                  <a:schemeClr val="tx1"/>
                </a:solidFill>
                <a:latin typeface="+mn-lt"/>
                <a:ea typeface="+mn-ea"/>
                <a:cs typeface="+mn-cs"/>
              </a:rPr>
              <a:t>transparentes;</a:t>
            </a:r>
          </a:p>
          <a:p>
            <a:r>
              <a:rPr lang="es-ES" sz="1200" b="0" i="0" u="none" strike="noStrike" kern="1200" baseline="0" dirty="0" smtClean="0">
                <a:solidFill>
                  <a:schemeClr val="tx1"/>
                </a:solidFill>
                <a:latin typeface="+mn-lt"/>
                <a:ea typeface="+mn-ea"/>
                <a:cs typeface="+mn-cs"/>
              </a:rPr>
              <a:t>b. </a:t>
            </a:r>
            <a:r>
              <a:rPr lang="es-ES" sz="1200" b="1" i="1" u="none" strike="noStrike" kern="1200" baseline="0" dirty="0" smtClean="0">
                <a:solidFill>
                  <a:schemeClr val="tx1"/>
                </a:solidFill>
                <a:latin typeface="+mn-lt"/>
                <a:ea typeface="+mn-ea"/>
                <a:cs typeface="+mn-cs"/>
              </a:rPr>
              <a:t>beneficio colectivo: </a:t>
            </a:r>
            <a:r>
              <a:rPr lang="es-ES" sz="1200" b="0" i="0" u="none" strike="noStrike" kern="1200" baseline="0" dirty="0" smtClean="0">
                <a:solidFill>
                  <a:schemeClr val="tx1"/>
                </a:solidFill>
                <a:latin typeface="+mn-lt"/>
                <a:ea typeface="+mn-ea"/>
                <a:cs typeface="+mn-cs"/>
              </a:rPr>
              <a:t>como bien público mundial, la ciencia abierta debería</a:t>
            </a:r>
          </a:p>
          <a:p>
            <a:r>
              <a:rPr lang="es-ES" sz="1200" b="0" i="0" u="none" strike="noStrike" kern="1200" baseline="0" dirty="0" smtClean="0">
                <a:solidFill>
                  <a:schemeClr val="tx1"/>
                </a:solidFill>
                <a:latin typeface="+mn-lt"/>
                <a:ea typeface="+mn-ea"/>
                <a:cs typeface="+mn-cs"/>
              </a:rPr>
              <a:t>pertenecer a la humanidad en común y beneficiar a la humanidad en su</a:t>
            </a:r>
          </a:p>
          <a:p>
            <a:r>
              <a:rPr lang="es-ES" sz="1200" b="0" i="0" u="none" strike="noStrike" kern="1200" baseline="0" dirty="0" smtClean="0">
                <a:solidFill>
                  <a:schemeClr val="tx1"/>
                </a:solidFill>
                <a:latin typeface="+mn-lt"/>
                <a:ea typeface="+mn-ea"/>
                <a:cs typeface="+mn-cs"/>
              </a:rPr>
              <a:t>conjunto. Para ello, el conocimiento científico debería estar disponible</a:t>
            </a:r>
          </a:p>
          <a:p>
            <a:r>
              <a:rPr lang="es-ES" sz="1200" b="0" i="0" u="none" strike="noStrike" kern="1200" baseline="0" dirty="0" smtClean="0">
                <a:solidFill>
                  <a:schemeClr val="tx1"/>
                </a:solidFill>
                <a:latin typeface="+mn-lt"/>
                <a:ea typeface="+mn-ea"/>
                <a:cs typeface="+mn-cs"/>
              </a:rPr>
              <a:t>abiertamente y sus beneficios deberían ser compartidos universalmente. La</a:t>
            </a:r>
          </a:p>
          <a:p>
            <a:r>
              <a:rPr lang="es-ES" sz="1200" b="0" i="0" u="none" strike="noStrike" kern="1200" baseline="0" dirty="0" smtClean="0">
                <a:solidFill>
                  <a:schemeClr val="tx1"/>
                </a:solidFill>
                <a:latin typeface="+mn-lt"/>
                <a:ea typeface="+mn-ea"/>
                <a:cs typeface="+mn-cs"/>
              </a:rPr>
              <a:t>práctica de la ciencia debería ser inclusiva, sostenible y equitativa, incluso por</a:t>
            </a:r>
          </a:p>
          <a:p>
            <a:r>
              <a:rPr lang="es-ES" sz="1200" b="0" i="0" u="none" strike="noStrike" kern="1200" baseline="0" dirty="0" smtClean="0">
                <a:solidFill>
                  <a:schemeClr val="tx1"/>
                </a:solidFill>
                <a:latin typeface="+mn-lt"/>
                <a:ea typeface="+mn-ea"/>
                <a:cs typeface="+mn-cs"/>
              </a:rPr>
              <a:t>lo que respecta a las oportunidades de educación científica y desarrollo de</a:t>
            </a:r>
          </a:p>
          <a:p>
            <a:r>
              <a:rPr lang="es-AR" sz="1200" b="0" i="0" u="none" strike="noStrike" kern="1200" baseline="0" dirty="0" smtClean="0">
                <a:solidFill>
                  <a:schemeClr val="tx1"/>
                </a:solidFill>
                <a:latin typeface="+mn-lt"/>
                <a:ea typeface="+mn-ea"/>
                <a:cs typeface="+mn-cs"/>
              </a:rPr>
              <a:t>capacidades;</a:t>
            </a:r>
          </a:p>
          <a:p>
            <a:r>
              <a:rPr lang="es-ES" sz="1200" b="0" i="0" u="none" strike="noStrike" kern="1200" baseline="0" dirty="0" smtClean="0">
                <a:solidFill>
                  <a:schemeClr val="tx1"/>
                </a:solidFill>
                <a:latin typeface="+mn-lt"/>
                <a:ea typeface="+mn-ea"/>
                <a:cs typeface="+mn-cs"/>
              </a:rPr>
              <a:t>c </a:t>
            </a:r>
            <a:r>
              <a:rPr lang="es-ES" sz="1200" b="1" i="1" u="none" strike="noStrike" kern="1200" baseline="0" dirty="0" smtClean="0">
                <a:solidFill>
                  <a:schemeClr val="tx1"/>
                </a:solidFill>
                <a:latin typeface="+mn-lt"/>
                <a:ea typeface="+mn-ea"/>
                <a:cs typeface="+mn-cs"/>
              </a:rPr>
              <a:t>equidad y justicia: </a:t>
            </a:r>
            <a:r>
              <a:rPr lang="es-ES" sz="1200" b="0" i="0" u="none" strike="noStrike" kern="1200" baseline="0" dirty="0" smtClean="0">
                <a:solidFill>
                  <a:schemeClr val="tx1"/>
                </a:solidFill>
                <a:latin typeface="+mn-lt"/>
                <a:ea typeface="+mn-ea"/>
                <a:cs typeface="+mn-cs"/>
              </a:rPr>
              <a:t>la ciencia abierta debería contribuir en gran medida a</a:t>
            </a:r>
          </a:p>
          <a:p>
            <a:r>
              <a:rPr lang="es-ES" sz="1200" b="0" i="0" u="none" strike="noStrike" kern="1200" baseline="0" dirty="0" smtClean="0">
                <a:solidFill>
                  <a:schemeClr val="tx1"/>
                </a:solidFill>
                <a:latin typeface="+mn-lt"/>
                <a:ea typeface="+mn-ea"/>
                <a:cs typeface="+mn-cs"/>
              </a:rPr>
              <a:t>garantizar la equidad entre los investigadores de los países desarrollados y</a:t>
            </a:r>
          </a:p>
          <a:p>
            <a:r>
              <a:rPr lang="es-ES" sz="1200" b="0" i="0" u="none" strike="noStrike" kern="1200" baseline="0" dirty="0" smtClean="0">
                <a:solidFill>
                  <a:schemeClr val="tx1"/>
                </a:solidFill>
                <a:latin typeface="+mn-lt"/>
                <a:ea typeface="+mn-ea"/>
                <a:cs typeface="+mn-cs"/>
              </a:rPr>
              <a:t>de los países en desarrollo, favoreciendo el intercambio justo y recíproco</a:t>
            </a:r>
          </a:p>
          <a:p>
            <a:r>
              <a:rPr lang="es-ES" sz="1200" b="0" i="0" u="none" strike="noStrike" kern="1200" baseline="0" dirty="0" smtClean="0">
                <a:solidFill>
                  <a:schemeClr val="tx1"/>
                </a:solidFill>
                <a:latin typeface="+mn-lt"/>
                <a:ea typeface="+mn-ea"/>
                <a:cs typeface="+mn-cs"/>
              </a:rPr>
              <a:t>de las aportaciones y los resultados científicos y la igualdad de acceso al</a:t>
            </a:r>
          </a:p>
          <a:p>
            <a:r>
              <a:rPr lang="es-ES" sz="1200" b="0" i="0" u="none" strike="noStrike" kern="1200" baseline="0" dirty="0" smtClean="0">
                <a:solidFill>
                  <a:schemeClr val="tx1"/>
                </a:solidFill>
                <a:latin typeface="+mn-lt"/>
                <a:ea typeface="+mn-ea"/>
                <a:cs typeface="+mn-cs"/>
              </a:rPr>
              <a:t>conocimiento científico tanto para los productores como para los usuarios</a:t>
            </a:r>
          </a:p>
          <a:p>
            <a:r>
              <a:rPr lang="es-ES" sz="1200" b="0" i="0" u="none" strike="noStrike" kern="1200" baseline="0" dirty="0" smtClean="0">
                <a:solidFill>
                  <a:schemeClr val="tx1"/>
                </a:solidFill>
                <a:latin typeface="+mn-lt"/>
                <a:ea typeface="+mn-ea"/>
                <a:cs typeface="+mn-cs"/>
              </a:rPr>
              <a:t>de conocimientos, independientemente de su ubicación, nacionalidad,</a:t>
            </a:r>
          </a:p>
          <a:p>
            <a:r>
              <a:rPr lang="es-ES" sz="1200" b="0" i="0" u="none" strike="noStrike" kern="1200" baseline="0" dirty="0" smtClean="0">
                <a:solidFill>
                  <a:schemeClr val="tx1"/>
                </a:solidFill>
                <a:latin typeface="+mn-lt"/>
                <a:ea typeface="+mn-ea"/>
                <a:cs typeface="+mn-cs"/>
              </a:rPr>
              <a:t>raza, edad, género, nivel de ingresos, circunstancias socioeconómicas,</a:t>
            </a:r>
          </a:p>
          <a:p>
            <a:r>
              <a:rPr lang="es-ES" sz="1200" b="0" i="0" u="none" strike="noStrike" kern="1200" baseline="0" dirty="0" smtClean="0">
                <a:solidFill>
                  <a:schemeClr val="tx1"/>
                </a:solidFill>
                <a:latin typeface="+mn-lt"/>
                <a:ea typeface="+mn-ea"/>
                <a:cs typeface="+mn-cs"/>
              </a:rPr>
              <a:t>etapa profesional, disciplina, lengua, religión, discapacidad, etnia o situación</a:t>
            </a:r>
          </a:p>
          <a:p>
            <a:r>
              <a:rPr lang="es-ES" sz="1200" b="0" i="0" u="none" strike="noStrike" kern="1200" baseline="0" dirty="0" smtClean="0">
                <a:solidFill>
                  <a:schemeClr val="tx1"/>
                </a:solidFill>
                <a:latin typeface="+mn-lt"/>
                <a:ea typeface="+mn-ea"/>
                <a:cs typeface="+mn-cs"/>
              </a:rPr>
              <a:t>migratoria o de cualquier otro motivo;</a:t>
            </a:r>
          </a:p>
          <a:p>
            <a:r>
              <a:rPr lang="es-ES" sz="1200" b="0" i="0" u="none" strike="noStrike" kern="1200" baseline="0" dirty="0" smtClean="0">
                <a:solidFill>
                  <a:schemeClr val="tx1"/>
                </a:solidFill>
                <a:latin typeface="+mn-lt"/>
                <a:ea typeface="+mn-ea"/>
                <a:cs typeface="+mn-cs"/>
              </a:rPr>
              <a:t>d </a:t>
            </a:r>
            <a:r>
              <a:rPr lang="es-ES" sz="1200" b="1" i="1" u="none" strike="noStrike" kern="1200" baseline="0" dirty="0" smtClean="0">
                <a:solidFill>
                  <a:schemeClr val="tx1"/>
                </a:solidFill>
                <a:latin typeface="+mn-lt"/>
                <a:ea typeface="+mn-ea"/>
                <a:cs typeface="+mn-cs"/>
              </a:rPr>
              <a:t>diversidad e inclusión: </a:t>
            </a:r>
            <a:r>
              <a:rPr lang="es-ES" sz="1200" b="0" i="0" u="none" strike="noStrike" kern="1200" baseline="0" dirty="0" smtClean="0">
                <a:solidFill>
                  <a:schemeClr val="tx1"/>
                </a:solidFill>
                <a:latin typeface="+mn-lt"/>
                <a:ea typeface="+mn-ea"/>
                <a:cs typeface="+mn-cs"/>
              </a:rPr>
              <a:t>la ciencia abierta debería abarcar una diversidad de</a:t>
            </a:r>
          </a:p>
          <a:p>
            <a:r>
              <a:rPr lang="es-ES" sz="1200" b="0" i="0" u="none" strike="noStrike" kern="1200" baseline="0" dirty="0" smtClean="0">
                <a:solidFill>
                  <a:schemeClr val="tx1"/>
                </a:solidFill>
                <a:latin typeface="+mn-lt"/>
                <a:ea typeface="+mn-ea"/>
                <a:cs typeface="+mn-cs"/>
              </a:rPr>
              <a:t>conocimientos, prácticas, flujos de trabajo, lenguas, resultados y temas de</a:t>
            </a:r>
          </a:p>
          <a:p>
            <a:r>
              <a:rPr lang="es-ES" sz="1200" b="0" i="0" u="none" strike="noStrike" kern="1200" baseline="0" dirty="0" smtClean="0">
                <a:solidFill>
                  <a:schemeClr val="tx1"/>
                </a:solidFill>
                <a:latin typeface="+mn-lt"/>
                <a:ea typeface="+mn-ea"/>
                <a:cs typeface="+mn-cs"/>
              </a:rPr>
              <a:t>investigación que se ajusten a las necesidades y al pluralismo epistémico</a:t>
            </a:r>
          </a:p>
          <a:p>
            <a:r>
              <a:rPr lang="es-ES" sz="1200" b="0" i="0" u="none" strike="noStrike" kern="1200" baseline="0" dirty="0" smtClean="0">
                <a:solidFill>
                  <a:schemeClr val="tx1"/>
                </a:solidFill>
                <a:latin typeface="+mn-lt"/>
                <a:ea typeface="+mn-ea"/>
                <a:cs typeface="+mn-cs"/>
              </a:rPr>
              <a:t>de la comunidad científica en su conjunto, las diversas comunidades</a:t>
            </a:r>
          </a:p>
          <a:p>
            <a:r>
              <a:rPr lang="es-ES" sz="1200" b="0" i="0" u="none" strike="noStrike" kern="1200" baseline="0" dirty="0" smtClean="0">
                <a:solidFill>
                  <a:schemeClr val="tx1"/>
                </a:solidFill>
                <a:latin typeface="+mn-lt"/>
                <a:ea typeface="+mn-ea"/>
                <a:cs typeface="+mn-cs"/>
              </a:rPr>
              <a:t>de investigación y los académicos, así como el público en general y los</a:t>
            </a:r>
          </a:p>
          <a:p>
            <a:r>
              <a:rPr lang="es-ES" sz="1200" b="0" i="0" u="none" strike="noStrike" kern="1200" baseline="0" dirty="0" smtClean="0">
                <a:solidFill>
                  <a:schemeClr val="tx1"/>
                </a:solidFill>
                <a:latin typeface="+mn-lt"/>
                <a:ea typeface="+mn-ea"/>
                <a:cs typeface="+mn-cs"/>
              </a:rPr>
              <a:t>depositarios de conocimientos ajenos a la comunidad científica tradicional,</a:t>
            </a:r>
          </a:p>
          <a:p>
            <a:r>
              <a:rPr lang="es-ES" sz="1200" b="0" i="0" u="none" strike="noStrike" kern="1200" baseline="0" dirty="0" smtClean="0">
                <a:solidFill>
                  <a:schemeClr val="tx1"/>
                </a:solidFill>
                <a:latin typeface="+mn-lt"/>
                <a:ea typeface="+mn-ea"/>
                <a:cs typeface="+mn-cs"/>
              </a:rPr>
              <a:t>incluidos los pueblos indígenas y las comunidades locales, y los agentes</a:t>
            </a:r>
          </a:p>
          <a:p>
            <a:r>
              <a:rPr lang="es-ES" sz="1200" b="0" i="0" u="none" strike="noStrike" kern="1200" baseline="0" dirty="0" smtClean="0">
                <a:solidFill>
                  <a:schemeClr val="tx1"/>
                </a:solidFill>
                <a:latin typeface="+mn-lt"/>
                <a:ea typeface="+mn-ea"/>
                <a:cs typeface="+mn-cs"/>
              </a:rPr>
              <a:t>sociales de diferentes países y regiones, según proceda.</a:t>
            </a:r>
            <a:endParaRPr lang="es-AR" dirty="0"/>
          </a:p>
        </p:txBody>
      </p:sp>
      <p:sp>
        <p:nvSpPr>
          <p:cNvPr id="4" name="Marcador de número de diapositiva 3"/>
          <p:cNvSpPr>
            <a:spLocks noGrp="1"/>
          </p:cNvSpPr>
          <p:nvPr>
            <p:ph type="sldNum" sz="quarter" idx="10"/>
          </p:nvPr>
        </p:nvSpPr>
        <p:spPr/>
        <p:txBody>
          <a:bodyPr/>
          <a:lstStyle/>
          <a:p>
            <a:fld id="{207BD4EB-F314-4FB1-BE4E-C1CB0897589A}" type="slidenum">
              <a:rPr lang="es-AR" smtClean="0"/>
              <a:t>4</a:t>
            </a:fld>
            <a:endParaRPr lang="es-AR"/>
          </a:p>
        </p:txBody>
      </p:sp>
    </p:spTree>
    <p:extLst>
      <p:ext uri="{BB962C8B-B14F-4D97-AF65-F5344CB8AC3E}">
        <p14:creationId xmlns:p14="http://schemas.microsoft.com/office/powerpoint/2010/main" val="23174145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AR" altLang="es-ES" smtClean="0"/>
              <a:t>La ciencia abierta busca producir conocimiento científico de forma colaborativa y poner a libre disposición los productos de la investigación. Las prácticas de ciencia abierta permiten compartir, entre otras cosas; los datos; las publicaciones; las metodologías y herramientas de análisis, e inclusive en algunos casos la definición de las agendas de investigación; los procesos de análisis de la información; la interpretación de resultados, etc. El punto central que atraviesa la ciencia abierta, aquello que permite la colaboración extendida con otros actores, es el proceso de apertura de algunas de las etapas de investigación (tales como el diseño de la investigación, la recolección de datos, el uso de herramientas compartidas y la reutilización de los conocimientos producidos por diversos medios, etc.) </a:t>
            </a:r>
            <a:endParaRPr lang="es-ES" altLang="es-ES" smtClean="0"/>
          </a:p>
          <a:p>
            <a:endParaRPr lang="es-ES" altLang="es-ES"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0ED9A92-A2E2-417F-A3B2-DE6B0C59D33F}" type="slidenum">
              <a:rPr lang="es-AR" altLang="es-AR"/>
              <a:pPr/>
              <a:t>5</a:t>
            </a:fld>
            <a:endParaRPr lang="es-AR" altLang="es-AR"/>
          </a:p>
        </p:txBody>
      </p:sp>
    </p:spTree>
    <p:extLst>
      <p:ext uri="{BB962C8B-B14F-4D97-AF65-F5344CB8AC3E}">
        <p14:creationId xmlns:p14="http://schemas.microsoft.com/office/powerpoint/2010/main" val="278441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a:p>
        </p:txBody>
      </p:sp>
      <p:sp>
        <p:nvSpPr>
          <p:cNvPr id="4" name="Marcador de número de diapositiva 3"/>
          <p:cNvSpPr>
            <a:spLocks noGrp="1"/>
          </p:cNvSpPr>
          <p:nvPr>
            <p:ph type="sldNum" sz="quarter" idx="10"/>
          </p:nvPr>
        </p:nvSpPr>
        <p:spPr/>
        <p:txBody>
          <a:bodyPr/>
          <a:lstStyle/>
          <a:p>
            <a:fld id="{207BD4EB-F314-4FB1-BE4E-C1CB0897589A}" type="slidenum">
              <a:rPr lang="es-AR" smtClean="0"/>
              <a:t>6</a:t>
            </a:fld>
            <a:endParaRPr lang="es-AR"/>
          </a:p>
        </p:txBody>
      </p:sp>
    </p:spTree>
    <p:extLst>
      <p:ext uri="{BB962C8B-B14F-4D97-AF65-F5344CB8AC3E}">
        <p14:creationId xmlns:p14="http://schemas.microsoft.com/office/powerpoint/2010/main" val="739064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813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9A513DC-BC19-4277-9BB4-615FFCDF77A0}" type="slidenum">
              <a:rPr lang="es-AR" altLang="es-AR"/>
              <a:pPr/>
              <a:t>7</a:t>
            </a:fld>
            <a:endParaRPr lang="es-AR" altLang="es-AR"/>
          </a:p>
        </p:txBody>
      </p:sp>
    </p:spTree>
    <p:extLst>
      <p:ext uri="{BB962C8B-B14F-4D97-AF65-F5344CB8AC3E}">
        <p14:creationId xmlns:p14="http://schemas.microsoft.com/office/powerpoint/2010/main" val="900280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tx1"/>
                </a:solidFill>
                <a:effectLst/>
                <a:latin typeface="+mn-lt"/>
                <a:ea typeface="+mn-ea"/>
                <a:cs typeface="+mn-cs"/>
              </a:rPr>
              <a:t>Fue acuñado por </a:t>
            </a:r>
            <a:r>
              <a:rPr lang="es-ES" sz="1200" kern="1200" dirty="0" err="1" smtClean="0">
                <a:solidFill>
                  <a:schemeClr val="tx1"/>
                </a:solidFill>
                <a:effectLst/>
                <a:latin typeface="+mn-lt"/>
                <a:ea typeface="+mn-ea"/>
                <a:cs typeface="+mn-cs"/>
              </a:rPr>
              <a:t>Irwin</a:t>
            </a:r>
            <a:r>
              <a:rPr lang="es-ES" sz="1200" kern="1200" dirty="0" smtClean="0">
                <a:solidFill>
                  <a:schemeClr val="tx1"/>
                </a:solidFill>
                <a:effectLst/>
                <a:latin typeface="+mn-lt"/>
                <a:ea typeface="+mn-ea"/>
                <a:cs typeface="+mn-cs"/>
              </a:rPr>
              <a:t> </a:t>
            </a:r>
            <a:r>
              <a:rPr lang="es-ES" sz="1200" u="none" strike="noStrike" kern="1200" dirty="0" smtClean="0">
                <a:solidFill>
                  <a:schemeClr val="tx1"/>
                </a:solidFill>
                <a:effectLst/>
                <a:latin typeface="+mn-lt"/>
                <a:ea typeface="+mn-ea"/>
                <a:cs typeface="+mn-cs"/>
                <a:hlinkClick r:id="rId3"/>
              </a:rPr>
              <a:t>(1995)</a:t>
            </a:r>
            <a:r>
              <a:rPr lang="es-ES" sz="1200" kern="1200" dirty="0" smtClean="0">
                <a:solidFill>
                  <a:schemeClr val="tx1"/>
                </a:solidFill>
                <a:effectLst/>
                <a:latin typeface="+mn-lt"/>
                <a:ea typeface="+mn-ea"/>
                <a:cs typeface="+mn-cs"/>
              </a:rPr>
              <a:t> y hacía referencia a la necesidad de democratizar la producción de conocimiento científico, de acercar la ciencia a la sociedad y habilitar diferentes formas de participación pública. Aquí, la ciudadanía era vista más como parte interesada en el devenir de la ciencia que como productor activo de conocimiento. </a:t>
            </a:r>
            <a:r>
              <a:rPr lang="es-ES" sz="1200" kern="1200" dirty="0" err="1" smtClean="0">
                <a:solidFill>
                  <a:schemeClr val="tx1"/>
                </a:solidFill>
                <a:effectLst/>
                <a:latin typeface="+mn-lt"/>
                <a:ea typeface="+mn-ea"/>
                <a:cs typeface="+mn-cs"/>
              </a:rPr>
              <a:t>Bonney</a:t>
            </a:r>
            <a:r>
              <a:rPr lang="es-ES" sz="1200" kern="1200" dirty="0" smtClean="0">
                <a:solidFill>
                  <a:schemeClr val="tx1"/>
                </a:solidFill>
                <a:effectLst/>
                <a:latin typeface="+mn-lt"/>
                <a:ea typeface="+mn-ea"/>
                <a:cs typeface="+mn-cs"/>
              </a:rPr>
              <a:t> </a:t>
            </a:r>
            <a:r>
              <a:rPr lang="es-ES" sz="1200" u="none" strike="noStrike" kern="1200" dirty="0" smtClean="0">
                <a:solidFill>
                  <a:schemeClr val="tx1"/>
                </a:solidFill>
                <a:effectLst/>
                <a:latin typeface="+mn-lt"/>
                <a:ea typeface="+mn-ea"/>
                <a:cs typeface="+mn-cs"/>
                <a:hlinkClick r:id="rId4"/>
              </a:rPr>
              <a:t>(1996)</a:t>
            </a:r>
            <a:r>
              <a:rPr lang="es-ES" sz="1200" kern="1200" dirty="0" smtClean="0">
                <a:solidFill>
                  <a:schemeClr val="tx1"/>
                </a:solidFill>
                <a:effectLst/>
                <a:latin typeface="+mn-lt"/>
                <a:ea typeface="+mn-ea"/>
                <a:cs typeface="+mn-cs"/>
              </a:rPr>
              <a:t> asocia la ciencia ciudadana con la participación de voluntarios en la recolección de datos a partir de la observación del mundo natural. Desde entonces, el uso del concepto ha ido creciendo hasta conformarse en un paraguas que engloba formas muy diferentes de participación del público en la ciencia, que van desde la mera observación hasta la investigación acción </a:t>
            </a:r>
            <a:r>
              <a:rPr lang="es-ES" sz="1200" u="none" strike="noStrike" kern="1200" dirty="0" smtClean="0">
                <a:solidFill>
                  <a:schemeClr val="tx1"/>
                </a:solidFill>
                <a:effectLst/>
                <a:latin typeface="+mn-lt"/>
                <a:ea typeface="+mn-ea"/>
                <a:cs typeface="+mn-cs"/>
                <a:hlinkClick r:id="rId5"/>
              </a:rPr>
              <a:t>(</a:t>
            </a:r>
            <a:r>
              <a:rPr lang="es-ES" sz="1200" u="none" strike="noStrike" kern="1200" dirty="0" err="1" smtClean="0">
                <a:solidFill>
                  <a:schemeClr val="tx1"/>
                </a:solidFill>
                <a:effectLst/>
                <a:latin typeface="+mn-lt"/>
                <a:ea typeface="+mn-ea"/>
                <a:cs typeface="+mn-cs"/>
                <a:hlinkClick r:id="rId5"/>
              </a:rPr>
              <a:t>Haklay</a:t>
            </a:r>
            <a:r>
              <a:rPr lang="es-ES" sz="1200" u="none" strike="noStrike" kern="1200" dirty="0" smtClean="0">
                <a:solidFill>
                  <a:schemeClr val="tx1"/>
                </a:solidFill>
                <a:effectLst/>
                <a:latin typeface="+mn-lt"/>
                <a:ea typeface="+mn-ea"/>
                <a:cs typeface="+mn-cs"/>
                <a:hlinkClick r:id="rId5"/>
              </a:rPr>
              <a:t> et al., 2021)</a:t>
            </a:r>
            <a:r>
              <a:rPr lang="es-E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term citizen science has been commonly used to describe different forms of participation in scientific knowledge production. In this sense, it overlaps with a wide array of terms that are used to describe various forms of participatory action research and digital volunteerism, including Community Science, Civic Science, People-Powered Science, Participatory Mapping, Participatory Science, Volunteered Geographic Information (VGI), Community Remote Sensing, Citizen Observatories, Crisis Mapping and Citizen Generated Data, the last gaining acceptance by distinct organizations of the United Nations and amongst statistics and data communities.</a:t>
            </a:r>
            <a:endParaRPr lang="es-AR" sz="1200" kern="1200" dirty="0" smtClean="0">
              <a:solidFill>
                <a:schemeClr val="tx1"/>
              </a:solidFill>
              <a:effectLst/>
              <a:latin typeface="+mn-lt"/>
              <a:ea typeface="+mn-ea"/>
              <a:cs typeface="+mn-cs"/>
            </a:endParaRPr>
          </a:p>
          <a:p>
            <a:endParaRPr lang="es-AR" dirty="0"/>
          </a:p>
        </p:txBody>
      </p:sp>
      <p:sp>
        <p:nvSpPr>
          <p:cNvPr id="4" name="Marcador de número de diapositiva 3"/>
          <p:cNvSpPr>
            <a:spLocks noGrp="1"/>
          </p:cNvSpPr>
          <p:nvPr>
            <p:ph type="sldNum" sz="quarter" idx="10"/>
          </p:nvPr>
        </p:nvSpPr>
        <p:spPr/>
        <p:txBody>
          <a:bodyPr/>
          <a:lstStyle/>
          <a:p>
            <a:fld id="{207BD4EB-F314-4FB1-BE4E-C1CB0897589A}" type="slidenum">
              <a:rPr lang="es-AR" smtClean="0"/>
              <a:t>9</a:t>
            </a:fld>
            <a:endParaRPr lang="es-AR"/>
          </a:p>
        </p:txBody>
      </p:sp>
    </p:spTree>
    <p:extLst>
      <p:ext uri="{BB962C8B-B14F-4D97-AF65-F5344CB8AC3E}">
        <p14:creationId xmlns:p14="http://schemas.microsoft.com/office/powerpoint/2010/main" val="3050787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1e0877283e_0_5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1e0877283e_0_5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50000"/>
              </a:lnSpc>
              <a:spcBef>
                <a:spcPts val="1200"/>
              </a:spcBef>
              <a:spcAft>
                <a:spcPts val="0"/>
              </a:spcAft>
              <a:buClr>
                <a:schemeClr val="dk1"/>
              </a:buClr>
              <a:buSzPts val="1100"/>
              <a:buFont typeface="Arial"/>
              <a:buNone/>
              <a:tabLst/>
              <a:defRPr/>
            </a:pPr>
            <a:r>
              <a:rPr lang="es" sz="1200" dirty="0" smtClean="0">
                <a:solidFill>
                  <a:srgbClr val="131313"/>
                </a:solidFill>
              </a:rPr>
              <a:t>Definicion</a:t>
            </a:r>
            <a:r>
              <a:rPr lang="es" sz="1200" baseline="0" dirty="0" smtClean="0">
                <a:solidFill>
                  <a:srgbClr val="131313"/>
                </a:solidFill>
              </a:rPr>
              <a:t> alternativa de cc </a:t>
            </a:r>
            <a:r>
              <a:rPr lang="es-AR" b="1" dirty="0" smtClean="0">
                <a:solidFill>
                  <a:schemeClr val="accent1"/>
                </a:solidFill>
              </a:rPr>
              <a:t>Conocimiento científico producido en colaboración entre científicos profesionales y actores de la comunidad</a:t>
            </a:r>
            <a:endParaRPr lang="es-ES" dirty="0" smtClean="0"/>
          </a:p>
          <a:p>
            <a:pPr marL="0" lvl="0" indent="0" algn="just" rtl="0">
              <a:lnSpc>
                <a:spcPct val="150000"/>
              </a:lnSpc>
              <a:spcBef>
                <a:spcPts val="1200"/>
              </a:spcBef>
              <a:spcAft>
                <a:spcPts val="0"/>
              </a:spcAft>
              <a:buClr>
                <a:schemeClr val="dk1"/>
              </a:buClr>
              <a:buSzPts val="1100"/>
              <a:buFont typeface="Arial"/>
              <a:buNone/>
            </a:pPr>
            <a:endParaRPr lang="es" sz="1200" dirty="0" smtClean="0">
              <a:solidFill>
                <a:srgbClr val="131313"/>
              </a:solidFill>
            </a:endParaRPr>
          </a:p>
          <a:p>
            <a:pPr marL="0" lvl="0" indent="0" algn="just" rtl="0">
              <a:lnSpc>
                <a:spcPct val="150000"/>
              </a:lnSpc>
              <a:spcBef>
                <a:spcPts val="1200"/>
              </a:spcBef>
              <a:spcAft>
                <a:spcPts val="0"/>
              </a:spcAft>
              <a:buClr>
                <a:schemeClr val="dk1"/>
              </a:buClr>
              <a:buSzPts val="1100"/>
              <a:buFont typeface="Arial"/>
              <a:buNone/>
            </a:pPr>
            <a:endParaRPr lang="es" sz="1200" dirty="0" smtClean="0">
              <a:solidFill>
                <a:srgbClr val="131313"/>
              </a:solidFill>
            </a:endParaRPr>
          </a:p>
          <a:p>
            <a:pPr marL="0" lvl="0" indent="0" algn="just" rtl="0">
              <a:lnSpc>
                <a:spcPct val="150000"/>
              </a:lnSpc>
              <a:spcBef>
                <a:spcPts val="1200"/>
              </a:spcBef>
              <a:spcAft>
                <a:spcPts val="0"/>
              </a:spcAft>
              <a:buClr>
                <a:schemeClr val="dk1"/>
              </a:buClr>
              <a:buSzPts val="1100"/>
              <a:buFont typeface="Arial"/>
              <a:buNone/>
            </a:pPr>
            <a:r>
              <a:rPr lang="es" sz="1200" dirty="0" smtClean="0">
                <a:solidFill>
                  <a:srgbClr val="131313"/>
                </a:solidFill>
              </a:rPr>
              <a:t>Los </a:t>
            </a:r>
            <a:r>
              <a:rPr lang="es" sz="1200" dirty="0">
                <a:solidFill>
                  <a:srgbClr val="131313"/>
                </a:solidFill>
              </a:rPr>
              <a:t>proyectos de CC, como todos los proyectos de investigación, tienen diferentes etapas. En cada una de ellas pueden existir diferentes oportunidades para la participación. Cada proyecto puede planificarse de manera diferente y sus etapas pueden no ser las mismas, pero lo que resulta importante es que la población que está relacionada a la problemática, si lo desea, esté habilitada a participar en distintos momentos. Para eso se requiere planificar las etapas y las metodologías de participación tempranamente en el proyecto, comunicarlas abiertamente y poner a disposición distintas herramientas que faciliten la participación y la interacción. </a:t>
            </a:r>
            <a:endParaRPr sz="1200" dirty="0">
              <a:solidFill>
                <a:srgbClr val="131313"/>
              </a:solidFill>
            </a:endParaRPr>
          </a:p>
          <a:p>
            <a:pPr marL="0" lvl="0" indent="0" algn="just" rtl="0">
              <a:lnSpc>
                <a:spcPct val="150000"/>
              </a:lnSpc>
              <a:spcBef>
                <a:spcPts val="1200"/>
              </a:spcBef>
              <a:spcAft>
                <a:spcPts val="0"/>
              </a:spcAft>
              <a:buClr>
                <a:schemeClr val="dk1"/>
              </a:buClr>
              <a:buSzPts val="1100"/>
              <a:buFont typeface="Arial"/>
              <a:buNone/>
            </a:pPr>
            <a:r>
              <a:rPr lang="es" sz="1200" dirty="0">
                <a:solidFill>
                  <a:srgbClr val="131313"/>
                </a:solidFill>
              </a:rPr>
              <a:t>A modo de ejemplo, presentamos en la Figura 2, el esquema de etapas de investigación que guía el proyecto CoAct . </a:t>
            </a:r>
            <a:endParaRPr sz="1200" dirty="0">
              <a:solidFill>
                <a:srgbClr val="131313"/>
              </a:solidFill>
            </a:endParaRPr>
          </a:p>
          <a:p>
            <a:pPr marL="0" lvl="0" indent="0" algn="just" rtl="0">
              <a:lnSpc>
                <a:spcPct val="150000"/>
              </a:lnSpc>
              <a:spcBef>
                <a:spcPts val="0"/>
              </a:spcBef>
              <a:spcAft>
                <a:spcPts val="0"/>
              </a:spcAft>
              <a:buClr>
                <a:schemeClr val="dk1"/>
              </a:buClr>
              <a:buSzPts val="1100"/>
              <a:buFont typeface="Arial"/>
              <a:buNone/>
            </a:pPr>
            <a:endParaRPr sz="1200" dirty="0">
              <a:solidFill>
                <a:srgbClr val="131313"/>
              </a:solidFill>
            </a:endParaRPr>
          </a:p>
          <a:p>
            <a:pPr marL="457200" lvl="0" indent="-304800" algn="just" rtl="0">
              <a:lnSpc>
                <a:spcPct val="150000"/>
              </a:lnSpc>
              <a:spcBef>
                <a:spcPts val="0"/>
              </a:spcBef>
              <a:spcAft>
                <a:spcPts val="0"/>
              </a:spcAft>
              <a:buClr>
                <a:schemeClr val="dk1"/>
              </a:buClr>
              <a:buSzPts val="1200"/>
              <a:buAutoNum type="arabicParenR"/>
            </a:pPr>
            <a:r>
              <a:rPr lang="es" sz="1200" dirty="0">
                <a:solidFill>
                  <a:srgbClr val="131313"/>
                </a:solidFill>
              </a:rPr>
              <a:t>Preparación del proyecto. Identificación de los grupos objetivos de la acción. Creación de la coalición de conocimiento (establecer vínculos con actores como metodología). Preparación de la investigación.</a:t>
            </a:r>
            <a:r>
              <a:rPr lang="es" sz="1200" dirty="0">
                <a:solidFill>
                  <a:schemeClr val="dk1"/>
                </a:solidFill>
              </a:rPr>
              <a:t> Definición de la problemática social  a través de la formación de una KC, entrevistas, contactos, generar instancia donde se discuta conjuntamente problemas, preocupaciones, e idear esa investigación. Metodologías: talleres (world cafe). En el caso de coact para definir los propósitos se busco generar una red de actores para que establecieran temas de investigación. En otros proyectos en esta etapa no se genera más participación que de actores académicos. </a:t>
            </a:r>
            <a:endParaRPr sz="1200" dirty="0">
              <a:solidFill>
                <a:schemeClr val="dk1"/>
              </a:solidFill>
            </a:endParaRPr>
          </a:p>
          <a:p>
            <a:pPr marL="457200" lvl="0" indent="-304800" algn="just" rtl="0">
              <a:lnSpc>
                <a:spcPct val="150000"/>
              </a:lnSpc>
              <a:spcBef>
                <a:spcPts val="0"/>
              </a:spcBef>
              <a:spcAft>
                <a:spcPts val="0"/>
              </a:spcAft>
              <a:buClr>
                <a:schemeClr val="dk1"/>
              </a:buClr>
              <a:buSzPts val="1200"/>
              <a:buAutoNum type="arabicParenR"/>
            </a:pPr>
            <a:r>
              <a:rPr lang="es" sz="1200" dirty="0">
                <a:solidFill>
                  <a:schemeClr val="dk1"/>
                </a:solidFill>
              </a:rPr>
              <a:t>Co-diseño de la investigación. Preguntas de investigación y objetivos. Elección de las metodologías y herramientas más adecuadas y su adaptación para el proyecto. CoAct: talleres de co-diseño virtuales, metodologías: design thinking, diseño participativo. Herramientas: miró, zoom, ppt, jamboard. Co-diseño de la plataforma, formularios. Armar la plataforma y las herramietnas de recoleccion (formularios), esto se hace a traves de la plataforma, que es abeira y requiere registro para cierto tipo de datos. Explicar cómo puede ser la recoleccion de la información, online, o en el momento, se puede hacer de manera colectiva. La ciencia ciuda abre el jueg a actividades no solo individuales, sino que permite la generacion de actividades coelctivas de carga de ifnormacion asociados a los itnereses de las comunicdad, por ejemplo, vincular a os vecinos al entorno de una reserva natural, que se puede hacer a traves de la herramienta. Los proyectos de CC, intreaccion entre herraienta de recoleccion de datos, son potencialmente un espacio de interaccion entre ciencia y sociedad. No solo es prodiccin=n de conocimeinto academico/cientifico, sino que als comunidades producen su propia experiencia, peude tener objetivos comunicativos (de visibilización, de movilizacion, de divulgacion). co-diseño del instrumento (ahi voy a QPR). </a:t>
            </a:r>
            <a:endParaRPr sz="1200" dirty="0">
              <a:solidFill>
                <a:schemeClr val="dk1"/>
              </a:solidFill>
            </a:endParaRPr>
          </a:p>
          <a:p>
            <a:pPr marL="457200" lvl="0" indent="-304800" algn="just" rtl="0">
              <a:lnSpc>
                <a:spcPct val="150000"/>
              </a:lnSpc>
              <a:spcBef>
                <a:spcPts val="0"/>
              </a:spcBef>
              <a:spcAft>
                <a:spcPts val="0"/>
              </a:spcAft>
              <a:buClr>
                <a:schemeClr val="dk1"/>
              </a:buClr>
              <a:buSzPts val="1200"/>
              <a:buAutoNum type="arabicParenR"/>
            </a:pPr>
            <a:r>
              <a:rPr lang="es" sz="1200" dirty="0">
                <a:solidFill>
                  <a:schemeClr val="dk1"/>
                </a:solidFill>
              </a:rPr>
              <a:t>Realización de la investigación. Investigación colaborativa y abierta. Recolección de los datos. plataforma. </a:t>
            </a:r>
            <a:endParaRPr sz="1200" dirty="0">
              <a:solidFill>
                <a:schemeClr val="dk1"/>
              </a:solidFill>
            </a:endParaRPr>
          </a:p>
          <a:p>
            <a:pPr marL="457200" lvl="0" indent="-304800" algn="just" rtl="0">
              <a:lnSpc>
                <a:spcPct val="150000"/>
              </a:lnSpc>
              <a:spcBef>
                <a:spcPts val="0"/>
              </a:spcBef>
              <a:spcAft>
                <a:spcPts val="0"/>
              </a:spcAft>
              <a:buClr>
                <a:schemeClr val="dk1"/>
              </a:buClr>
              <a:buSzPts val="1200"/>
              <a:buAutoNum type="arabicParenR"/>
            </a:pPr>
            <a:r>
              <a:rPr lang="es" sz="1200" dirty="0">
                <a:solidFill>
                  <a:schemeClr val="dk1"/>
                </a:solidFill>
              </a:rPr>
              <a:t>Análisis colaborativo de datos. Interpretación y construcción narrativa en torno a los resultados. Actividades de formación en ciencia y datos. Presentación pública de resultados. (Galaxy zoo, gamification, ludificación del proceso de análisis se contribuye con el proyecto). Anticipando la crecida (tienen talleres donde analizan con estudiantes los datos, se juntaron con vecinos que tenian registros propios de las inundaciones y con ellos los sistematizaron y analizaron). </a:t>
            </a:r>
            <a:r>
              <a:rPr lang="es" sz="1200" dirty="0">
                <a:solidFill>
                  <a:schemeClr val="dk1"/>
                </a:solidFill>
                <a:highlight>
                  <a:srgbClr val="FFFF00"/>
                </a:highlight>
              </a:rPr>
              <a:t>Fijarse en Zotero-casos-notas o abstracto, que lo describe- ultimos agregados.</a:t>
            </a:r>
            <a:endParaRPr sz="1200" dirty="0">
              <a:solidFill>
                <a:schemeClr val="dk1"/>
              </a:solidFill>
              <a:highlight>
                <a:srgbClr val="FFFF00"/>
              </a:highlight>
            </a:endParaRPr>
          </a:p>
          <a:p>
            <a:pPr marL="457200" lvl="0" indent="-304800" algn="just" rtl="0">
              <a:lnSpc>
                <a:spcPct val="150000"/>
              </a:lnSpc>
              <a:spcBef>
                <a:spcPts val="0"/>
              </a:spcBef>
              <a:spcAft>
                <a:spcPts val="0"/>
              </a:spcAft>
              <a:buClr>
                <a:schemeClr val="dk1"/>
              </a:buClr>
              <a:buSzPts val="1200"/>
              <a:buAutoNum type="arabicParenR"/>
            </a:pPr>
            <a:r>
              <a:rPr lang="es" sz="1200" dirty="0">
                <a:solidFill>
                  <a:schemeClr val="dk1"/>
                </a:solidFill>
              </a:rPr>
              <a:t>Transformación de los resultados en acción. Diseño de políticas y toma de decisiones informadas en evidencia científica. Anticipando la crecida, cambio proyectos de infraestructura. (Vínculo con agencias gubernamentales, buscar ejemplos). Todo el proyecto apunta a de que manera se va a vincular con la politica publica en la ccs, como el proyecto puede ser un medio para vincularse con la politica publica. </a:t>
            </a:r>
            <a:r>
              <a:rPr lang="es" sz="1200" dirty="0">
                <a:solidFill>
                  <a:schemeClr val="dk1"/>
                </a:solidFill>
                <a:highlight>
                  <a:srgbClr val="FFFF00"/>
                </a:highlight>
              </a:rPr>
              <a:t>Buckets of resistance buscar paper.</a:t>
            </a:r>
            <a:r>
              <a:rPr lang="es" sz="1200" dirty="0">
                <a:solidFill>
                  <a:schemeClr val="dk1"/>
                </a:solidFill>
              </a:rPr>
              <a:t> </a:t>
            </a:r>
            <a:endParaRPr sz="1200" dirty="0">
              <a:solidFill>
                <a:schemeClr val="dk1"/>
              </a:solidFill>
            </a:endParaRPr>
          </a:p>
          <a:p>
            <a:pPr marL="0" lvl="0" indent="0" algn="just" rtl="0">
              <a:lnSpc>
                <a:spcPct val="150000"/>
              </a:lnSpc>
              <a:spcBef>
                <a:spcPts val="0"/>
              </a:spcBef>
              <a:spcAft>
                <a:spcPts val="0"/>
              </a:spcAft>
              <a:buNone/>
            </a:pPr>
            <a:endParaRPr sz="1200" dirty="0">
              <a:solidFill>
                <a:schemeClr val="dk1"/>
              </a:solidFill>
            </a:endParaRPr>
          </a:p>
          <a:p>
            <a:pPr marL="0" lvl="0" indent="0" algn="just" rtl="0">
              <a:lnSpc>
                <a:spcPct val="150000"/>
              </a:lnSpc>
              <a:spcBef>
                <a:spcPts val="0"/>
              </a:spcBef>
              <a:spcAft>
                <a:spcPts val="0"/>
              </a:spcAft>
              <a:buNone/>
            </a:pPr>
            <a:r>
              <a:rPr lang="es" sz="1200" dirty="0">
                <a:solidFill>
                  <a:schemeClr val="dk1"/>
                </a:solidFill>
              </a:rPr>
              <a:t>Tomar otros ejemplos: anticipando la crecida. lab ciudadano (toman metodologías de la cc, le piden a la ciudadanía que colabore en el registro de sus residuos).   </a:t>
            </a:r>
            <a:endParaRPr sz="1200" dirty="0">
              <a:solidFill>
                <a:schemeClr val="dk1"/>
              </a:solidFill>
            </a:endParaRPr>
          </a:p>
          <a:p>
            <a:pPr marL="0" lvl="0" indent="0" algn="just" rtl="0">
              <a:lnSpc>
                <a:spcPct val="150000"/>
              </a:lnSpc>
              <a:spcBef>
                <a:spcPts val="0"/>
              </a:spcBef>
              <a:spcAft>
                <a:spcPts val="0"/>
              </a:spcAft>
              <a:buNone/>
            </a:pPr>
            <a:endParaRPr sz="1200" dirty="0">
              <a:solidFill>
                <a:schemeClr val="dk1"/>
              </a:solidFill>
            </a:endParaRPr>
          </a:p>
          <a:p>
            <a:pPr marL="0" lvl="0" indent="0" algn="just" rtl="0">
              <a:lnSpc>
                <a:spcPct val="150000"/>
              </a:lnSpc>
              <a:spcBef>
                <a:spcPts val="0"/>
              </a:spcBef>
              <a:spcAft>
                <a:spcPts val="0"/>
              </a:spcAft>
              <a:buNone/>
            </a:pPr>
            <a:endParaRPr sz="1200" dirty="0">
              <a:solidFill>
                <a:schemeClr val="dk1"/>
              </a:solidFill>
            </a:endParaRPr>
          </a:p>
          <a:p>
            <a:pPr marL="0" lvl="0" indent="0" algn="just" rtl="0">
              <a:lnSpc>
                <a:spcPct val="150000"/>
              </a:lnSpc>
              <a:spcBef>
                <a:spcPts val="0"/>
              </a:spcBef>
              <a:spcAft>
                <a:spcPts val="0"/>
              </a:spcAft>
              <a:buNone/>
            </a:pPr>
            <a:r>
              <a:rPr lang="es" sz="1200" b="1" dirty="0">
                <a:solidFill>
                  <a:schemeClr val="dk1"/>
                </a:solidFill>
              </a:rPr>
              <a:t>Proyectos para etapas - </a:t>
            </a:r>
            <a:endParaRPr sz="1200" b="1" dirty="0">
              <a:solidFill>
                <a:schemeClr val="dk1"/>
              </a:solidFill>
            </a:endParaRPr>
          </a:p>
          <a:p>
            <a:pPr marL="0" lvl="0" indent="0" algn="just" rtl="0">
              <a:lnSpc>
                <a:spcPct val="150000"/>
              </a:lnSpc>
              <a:spcBef>
                <a:spcPts val="0"/>
              </a:spcBef>
              <a:spcAft>
                <a:spcPts val="0"/>
              </a:spcAft>
              <a:buNone/>
            </a:pPr>
            <a:endParaRPr sz="1200" b="1" dirty="0">
              <a:solidFill>
                <a:schemeClr val="dk1"/>
              </a:solidFill>
            </a:endParaRPr>
          </a:p>
          <a:p>
            <a:pPr marL="0" lvl="0" indent="0" algn="just" rtl="0">
              <a:lnSpc>
                <a:spcPct val="150000"/>
              </a:lnSpc>
              <a:spcBef>
                <a:spcPts val="0"/>
              </a:spcBef>
              <a:spcAft>
                <a:spcPts val="0"/>
              </a:spcAft>
              <a:buNone/>
            </a:pPr>
            <a:r>
              <a:rPr lang="es" sz="1200" b="1" dirty="0">
                <a:solidFill>
                  <a:schemeClr val="dk1"/>
                </a:solidFill>
              </a:rPr>
              <a:t>Etapa Análisis</a:t>
            </a:r>
            <a:endParaRPr sz="1200" b="1" dirty="0">
              <a:solidFill>
                <a:schemeClr val="dk1"/>
              </a:solidFill>
            </a:endParaRPr>
          </a:p>
          <a:p>
            <a:pPr marL="0" lvl="0" indent="0" algn="just" rtl="0">
              <a:lnSpc>
                <a:spcPct val="150000"/>
              </a:lnSpc>
              <a:spcBef>
                <a:spcPts val="0"/>
              </a:spcBef>
              <a:spcAft>
                <a:spcPts val="0"/>
              </a:spcAft>
              <a:buNone/>
            </a:pPr>
            <a:r>
              <a:rPr lang="es" sz="1200" u="sng" dirty="0">
                <a:solidFill>
                  <a:schemeClr val="hlink"/>
                </a:solidFill>
                <a:hlinkClick r:id="rId3"/>
              </a:rPr>
              <a:t>https://scistarter.org/identifying-social-structure-through-citizen-scien</a:t>
            </a:r>
            <a:r>
              <a:rPr lang="es" sz="1200" dirty="0">
                <a:solidFill>
                  <a:schemeClr val="dk1"/>
                </a:solidFill>
              </a:rPr>
              <a:t> - crowdscience </a:t>
            </a:r>
            <a:endParaRPr sz="1200" dirty="0">
              <a:solidFill>
                <a:schemeClr val="dk1"/>
              </a:solidFil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668900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1046d88df6d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1046d88df6d_0_9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r>
              <a:rPr lang="es-ES" sz="1200" kern="1200" dirty="0" smtClean="0">
                <a:solidFill>
                  <a:schemeClr val="tx1"/>
                </a:solidFill>
                <a:effectLst/>
                <a:latin typeface="+mn-lt"/>
                <a:ea typeface="+mn-ea"/>
                <a:cs typeface="+mn-cs"/>
              </a:rPr>
              <a:t>Miembros de la coalición de conocimiento: este concepto refiere a un grupo de  personas que tienen afinidad temática, metodológica o política con el proyecto y que asumen un rol de consultivo, guiando y facilitando distintas actividades del proyecto. Fue definido por </a:t>
            </a:r>
            <a:r>
              <a:rPr lang="es-ES" sz="1200" kern="1200" dirty="0" err="1" smtClean="0">
                <a:solidFill>
                  <a:schemeClr val="tx1"/>
                </a:solidFill>
                <a:effectLst/>
                <a:latin typeface="+mn-lt"/>
                <a:ea typeface="+mn-ea"/>
                <a:cs typeface="+mn-cs"/>
              </a:rPr>
              <a:t>Bonhoure</a:t>
            </a:r>
            <a:r>
              <a:rPr lang="es-ES" sz="1200" kern="1200" dirty="0" smtClean="0">
                <a:solidFill>
                  <a:schemeClr val="tx1"/>
                </a:solidFill>
                <a:effectLst/>
                <a:latin typeface="+mn-lt"/>
                <a:ea typeface="+mn-ea"/>
                <a:cs typeface="+mn-cs"/>
              </a:rPr>
              <a:t> et al.  </a:t>
            </a:r>
            <a:r>
              <a:rPr lang="es-ES" sz="1200" u="none" strike="noStrike" kern="1200" dirty="0" smtClean="0">
                <a:solidFill>
                  <a:schemeClr val="tx1"/>
                </a:solidFill>
                <a:effectLst/>
                <a:latin typeface="+mn-lt"/>
                <a:ea typeface="+mn-ea"/>
                <a:cs typeface="+mn-cs"/>
                <a:hlinkClick r:id="rId3"/>
              </a:rPr>
              <a:t>(2019)</a:t>
            </a:r>
            <a:r>
              <a:rPr lang="es-ES" sz="1200" kern="1200" dirty="0" smtClean="0">
                <a:solidFill>
                  <a:schemeClr val="tx1"/>
                </a:solidFill>
                <a:effectLst/>
                <a:latin typeface="+mn-lt"/>
                <a:ea typeface="+mn-ea"/>
                <a:cs typeface="+mn-cs"/>
              </a:rPr>
              <a:t> como “un grupo que incluye una diversidad de actores relevantes con diversas experiencias y conocimientos, construido para producir conocimiento socialmente sólido” y donde “se espera que todos los miembros contribuyan en función de su propia experiencia y conocimiento”.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Co-investigadores: estas personas participan activamente en el </a:t>
            </a:r>
            <a:r>
              <a:rPr lang="es-ES" sz="1200" kern="1200" dirty="0" err="1" smtClean="0">
                <a:solidFill>
                  <a:schemeClr val="tx1"/>
                </a:solidFill>
                <a:effectLst/>
                <a:latin typeface="+mn-lt"/>
                <a:ea typeface="+mn-ea"/>
                <a:cs typeface="+mn-cs"/>
              </a:rPr>
              <a:t>co</a:t>
            </a:r>
            <a:r>
              <a:rPr lang="es-ES" sz="1200" kern="1200" dirty="0" smtClean="0">
                <a:solidFill>
                  <a:schemeClr val="tx1"/>
                </a:solidFill>
                <a:effectLst/>
                <a:latin typeface="+mn-lt"/>
                <a:ea typeface="+mn-ea"/>
                <a:cs typeface="+mn-cs"/>
              </a:rPr>
              <a:t>-diseño de las diferentes etapas del proceso de investigación. En los proyectos de CCS son quienes están directamente afectados por los problemas socio-ambientales que conforman el objeto de estudio.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Productores de datos: estas personas tienen una participación mayormente circunscrita a la etapa de generación o recolección de datos y su relación con el proyecto suele estar mediada por herramientas digitales. </a:t>
            </a:r>
            <a:endParaRPr lang="es-AR" sz="1200" kern="1200" dirty="0" smtClean="0">
              <a:solidFill>
                <a:schemeClr val="tx1"/>
              </a:solidFill>
              <a:effectLst/>
              <a:latin typeface="+mn-lt"/>
              <a:ea typeface="+mn-ea"/>
              <a:cs typeface="+mn-cs"/>
            </a:endParaRPr>
          </a:p>
          <a:p>
            <a:r>
              <a:rPr lang="es-ES" sz="1200" kern="1200" dirty="0" smtClean="0">
                <a:solidFill>
                  <a:schemeClr val="tx1"/>
                </a:solidFill>
                <a:effectLst/>
                <a:latin typeface="+mn-lt"/>
                <a:ea typeface="+mn-ea"/>
                <a:cs typeface="+mn-cs"/>
              </a:rPr>
              <a:t>Esta diversidad de perfiles y roles implica que existen diferentes factores que es necesario contemplar para promover la participación activa en todas las diferentes etapas y tareas </a:t>
            </a:r>
            <a:r>
              <a:rPr lang="es-ES" sz="1200" u="none" strike="noStrike" kern="1200" dirty="0" smtClean="0">
                <a:solidFill>
                  <a:schemeClr val="tx1"/>
                </a:solidFill>
                <a:effectLst/>
                <a:latin typeface="+mn-lt"/>
                <a:ea typeface="+mn-ea"/>
                <a:cs typeface="+mn-cs"/>
                <a:hlinkClick r:id="rId4"/>
              </a:rPr>
              <a:t>(</a:t>
            </a:r>
            <a:r>
              <a:rPr lang="es-ES" sz="1200" u="none" strike="noStrike" kern="1200" dirty="0" err="1" smtClean="0">
                <a:solidFill>
                  <a:schemeClr val="tx1"/>
                </a:solidFill>
                <a:effectLst/>
                <a:latin typeface="+mn-lt"/>
                <a:ea typeface="+mn-ea"/>
                <a:cs typeface="+mn-cs"/>
                <a:hlinkClick r:id="rId4"/>
              </a:rPr>
              <a:t>Land-Zandstra</a:t>
            </a:r>
            <a:r>
              <a:rPr lang="es-ES" sz="1200" u="none" strike="noStrike" kern="1200" dirty="0" smtClean="0">
                <a:solidFill>
                  <a:schemeClr val="tx1"/>
                </a:solidFill>
                <a:effectLst/>
                <a:latin typeface="+mn-lt"/>
                <a:ea typeface="+mn-ea"/>
                <a:cs typeface="+mn-cs"/>
                <a:hlinkClick r:id="rId4"/>
              </a:rPr>
              <a:t> et al., 2021)</a:t>
            </a:r>
            <a:r>
              <a:rPr lang="es-ES" sz="1200" kern="1200" dirty="0" smtClean="0">
                <a:solidFill>
                  <a:schemeClr val="tx1"/>
                </a:solidFill>
                <a:effectLst/>
                <a:latin typeface="+mn-lt"/>
                <a:ea typeface="+mn-ea"/>
                <a:cs typeface="+mn-cs"/>
              </a:rPr>
              <a:t>. En la sección que sigue presentamos las etapas y algunas metodologías de participación.</a:t>
            </a:r>
            <a:endParaRPr lang="es-AR" sz="1200" kern="1200" dirty="0" smtClean="0">
              <a:solidFill>
                <a:schemeClr val="tx1"/>
              </a:solidFill>
              <a:effectLst/>
              <a:latin typeface="+mn-lt"/>
              <a:ea typeface="+mn-ea"/>
              <a:cs typeface="+mn-cs"/>
            </a:endParaRPr>
          </a:p>
          <a:p>
            <a:pPr marL="0" lvl="0" indent="0" algn="l" rtl="0">
              <a:spcBef>
                <a:spcPts val="0"/>
              </a:spcBef>
              <a:spcAft>
                <a:spcPts val="0"/>
              </a:spcAft>
              <a:buNone/>
            </a:pPr>
            <a:endParaRPr dirty="0"/>
          </a:p>
        </p:txBody>
      </p:sp>
      <p:sp>
        <p:nvSpPr>
          <p:cNvPr id="666" name="Google Shape;666;g1046d88df6d_0_9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s"/>
              <a:t>12</a:t>
            </a:fld>
            <a:endParaRPr/>
          </a:p>
        </p:txBody>
      </p:sp>
    </p:spTree>
    <p:extLst>
      <p:ext uri="{BB962C8B-B14F-4D97-AF65-F5344CB8AC3E}">
        <p14:creationId xmlns:p14="http://schemas.microsoft.com/office/powerpoint/2010/main" val="155902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AR"/>
          </a:p>
        </p:txBody>
      </p:sp>
      <p:sp>
        <p:nvSpPr>
          <p:cNvPr id="4" name="Marcador de fecha 3"/>
          <p:cNvSpPr>
            <a:spLocks noGrp="1"/>
          </p:cNvSpPr>
          <p:nvPr>
            <p:ph type="dt" sz="half" idx="10"/>
          </p:nvPr>
        </p:nvSpPr>
        <p:spPr/>
        <p:txBody>
          <a:bodyPr/>
          <a:lstStyle/>
          <a:p>
            <a:fld id="{584E5255-1C56-4831-B7EC-F98A1EE5431A}" type="datetimeFigureOut">
              <a:rPr lang="es-AR" smtClean="0"/>
              <a:t>20/4/2023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2184476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584E5255-1C56-4831-B7EC-F98A1EE5431A}" type="datetimeFigureOut">
              <a:rPr lang="es-AR" smtClean="0"/>
              <a:t>20/4/2023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4653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584E5255-1C56-4831-B7EC-F98A1EE5431A}" type="datetimeFigureOut">
              <a:rPr lang="es-AR" smtClean="0"/>
              <a:t>20/4/2023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1529053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s-AR" smtClean="0"/>
              <a:pPr/>
              <a:t>‹Nº›</a:t>
            </a:fld>
            <a:endParaRPr lang="es-AR"/>
          </a:p>
        </p:txBody>
      </p:sp>
    </p:spTree>
    <p:extLst>
      <p:ext uri="{BB962C8B-B14F-4D97-AF65-F5344CB8AC3E}">
        <p14:creationId xmlns:p14="http://schemas.microsoft.com/office/powerpoint/2010/main" val="188941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584E5255-1C56-4831-B7EC-F98A1EE5431A}" type="datetimeFigureOut">
              <a:rPr lang="es-AR" smtClean="0"/>
              <a:t>20/4/2023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403637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584E5255-1C56-4831-B7EC-F98A1EE5431A}" type="datetimeFigureOut">
              <a:rPr lang="es-AR" smtClean="0"/>
              <a:t>20/4/2023</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368526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584E5255-1C56-4831-B7EC-F98A1EE5431A}" type="datetimeFigureOut">
              <a:rPr lang="es-AR" smtClean="0"/>
              <a:t>20/4/2023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2858384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584E5255-1C56-4831-B7EC-F98A1EE5431A}" type="datetimeFigureOut">
              <a:rPr lang="es-AR" smtClean="0"/>
              <a:t>20/4/2023</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1289847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584E5255-1C56-4831-B7EC-F98A1EE5431A}" type="datetimeFigureOut">
              <a:rPr lang="es-AR" smtClean="0"/>
              <a:t>20/4/2023</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3839371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4E5255-1C56-4831-B7EC-F98A1EE5431A}" type="datetimeFigureOut">
              <a:rPr lang="es-AR" smtClean="0"/>
              <a:t>20/4/2023</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303455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84E5255-1C56-4831-B7EC-F98A1EE5431A}" type="datetimeFigureOut">
              <a:rPr lang="es-AR" smtClean="0"/>
              <a:t>20/4/2023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4126723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584E5255-1C56-4831-B7EC-F98A1EE5431A}" type="datetimeFigureOut">
              <a:rPr lang="es-AR" smtClean="0"/>
              <a:t>20/4/2023</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75652D61-5834-4E38-AE7E-78C8219C18DA}" type="slidenum">
              <a:rPr lang="es-AR" smtClean="0"/>
              <a:t>‹Nº›</a:t>
            </a:fld>
            <a:endParaRPr lang="es-AR"/>
          </a:p>
        </p:txBody>
      </p:sp>
    </p:spTree>
    <p:extLst>
      <p:ext uri="{BB962C8B-B14F-4D97-AF65-F5344CB8AC3E}">
        <p14:creationId xmlns:p14="http://schemas.microsoft.com/office/powerpoint/2010/main" val="1173677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E5255-1C56-4831-B7EC-F98A1EE5431A}" type="datetimeFigureOut">
              <a:rPr lang="es-AR" smtClean="0"/>
              <a:t>20/4/2023</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652D61-5834-4E38-AE7E-78C8219C18DA}" type="slidenum">
              <a:rPr lang="es-AR" smtClean="0"/>
              <a:t>‹Nº›</a:t>
            </a:fld>
            <a:endParaRPr lang="es-AR"/>
          </a:p>
        </p:txBody>
      </p:sp>
    </p:spTree>
    <p:extLst>
      <p:ext uri="{BB962C8B-B14F-4D97-AF65-F5344CB8AC3E}">
        <p14:creationId xmlns:p14="http://schemas.microsoft.com/office/powerpoint/2010/main" val="8954986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7"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oi.org/10.3233/ISU-170861" TargetMode="External"/><Relationship Id="rId7" Type="http://schemas.openxmlformats.org/officeDocument/2006/relationships/hyperlink" Target="https://doi.org/10.1093/scipol/scac082"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doi.org/10.1098/rsos.202108" TargetMode="External"/><Relationship Id="rId5" Type="http://schemas.openxmlformats.org/officeDocument/2006/relationships/hyperlink" Target="https://doi.org/10.1038/s41893-019-0390-3" TargetMode="External"/><Relationship Id="rId4" Type="http://schemas.openxmlformats.org/officeDocument/2006/relationships/hyperlink" Target="https://doi.org/10.31009/hipertext.net.2019.i19.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zotero.org/google-docs/?lYcms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546312"/>
            <a:ext cx="9144000" cy="2387600"/>
          </a:xfrm>
        </p:spPr>
        <p:txBody>
          <a:bodyPr>
            <a:normAutofit fontScale="90000"/>
          </a:bodyPr>
          <a:lstStyle/>
          <a:p>
            <a:r>
              <a:rPr lang="en-GB" dirty="0" err="1" smtClean="0"/>
              <a:t>Diferentes</a:t>
            </a:r>
            <a:r>
              <a:rPr lang="en-GB" dirty="0" smtClean="0"/>
              <a:t> </a:t>
            </a:r>
            <a:r>
              <a:rPr lang="en-GB" dirty="0" err="1" smtClean="0"/>
              <a:t>dimensiones</a:t>
            </a:r>
            <a:r>
              <a:rPr lang="en-GB" dirty="0" smtClean="0"/>
              <a:t> de la </a:t>
            </a:r>
            <a:r>
              <a:rPr lang="en-GB" dirty="0" err="1" smtClean="0"/>
              <a:t>ciencia</a:t>
            </a:r>
            <a:r>
              <a:rPr lang="en-GB" dirty="0" smtClean="0"/>
              <a:t> </a:t>
            </a:r>
            <a:r>
              <a:rPr lang="en-GB" dirty="0" err="1" smtClean="0"/>
              <a:t>abierta</a:t>
            </a:r>
            <a:r>
              <a:rPr lang="en-GB" dirty="0" smtClean="0"/>
              <a:t>. La </a:t>
            </a:r>
            <a:r>
              <a:rPr lang="en-GB" dirty="0" err="1" smtClean="0"/>
              <a:t>importancia</a:t>
            </a:r>
            <a:r>
              <a:rPr lang="en-GB" dirty="0" smtClean="0"/>
              <a:t> de la </a:t>
            </a:r>
            <a:r>
              <a:rPr lang="en-GB" dirty="0" err="1" smtClean="0"/>
              <a:t>colaboración</a:t>
            </a:r>
            <a:r>
              <a:rPr lang="es-AR" dirty="0"/>
              <a:t/>
            </a:r>
            <a:br>
              <a:rPr lang="es-AR" dirty="0"/>
            </a:br>
            <a:endParaRPr lang="es-AR" dirty="0"/>
          </a:p>
        </p:txBody>
      </p:sp>
      <p:sp>
        <p:nvSpPr>
          <p:cNvPr id="3" name="Subtítulo 2"/>
          <p:cNvSpPr>
            <a:spLocks noGrp="1"/>
          </p:cNvSpPr>
          <p:nvPr>
            <p:ph type="subTitle" idx="1"/>
          </p:nvPr>
        </p:nvSpPr>
        <p:spPr/>
        <p:txBody>
          <a:bodyPr/>
          <a:lstStyle/>
          <a:p>
            <a:r>
              <a:rPr lang="en-GB" dirty="0" smtClean="0"/>
              <a:t>Valeria Arza</a:t>
            </a:r>
          </a:p>
          <a:p>
            <a:r>
              <a:rPr lang="en-GB" dirty="0" smtClean="0"/>
              <a:t>CONICET y CENIT/EEYN/UNSAM</a:t>
            </a:r>
            <a:endParaRPr lang="es-AR" dirty="0"/>
          </a:p>
        </p:txBody>
      </p:sp>
      <p:pic>
        <p:nvPicPr>
          <p:cNvPr id="4" name="Imagen 3"/>
          <p:cNvPicPr>
            <a:picLocks noChangeAspect="1"/>
          </p:cNvPicPr>
          <p:nvPr/>
        </p:nvPicPr>
        <p:blipFill>
          <a:blip r:embed="rId2"/>
          <a:stretch>
            <a:fillRect/>
          </a:stretch>
        </p:blipFill>
        <p:spPr>
          <a:xfrm>
            <a:off x="8919556" y="6276912"/>
            <a:ext cx="3272444" cy="581088"/>
          </a:xfrm>
          <a:prstGeom prst="rect">
            <a:avLst/>
          </a:prstGeom>
        </p:spPr>
      </p:pic>
    </p:spTree>
    <p:extLst>
      <p:ext uri="{BB962C8B-B14F-4D97-AF65-F5344CB8AC3E}">
        <p14:creationId xmlns:p14="http://schemas.microsoft.com/office/powerpoint/2010/main" val="1183660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AR"/>
          </a:p>
        </p:txBody>
      </p:sp>
      <p:sp>
        <p:nvSpPr>
          <p:cNvPr id="3" name="Marcador de contenido 2"/>
          <p:cNvSpPr>
            <a:spLocks noGrp="1"/>
          </p:cNvSpPr>
          <p:nvPr>
            <p:ph idx="1"/>
          </p:nvPr>
        </p:nvSpPr>
        <p:spPr/>
        <p:txBody>
          <a:bodyPr/>
          <a:lstStyle/>
          <a:p>
            <a:endParaRPr lang="es-AR"/>
          </a:p>
        </p:txBody>
      </p:sp>
      <p:pic>
        <p:nvPicPr>
          <p:cNvPr id="4" name="Imagen 3"/>
          <p:cNvPicPr>
            <a:picLocks noChangeAspect="1"/>
          </p:cNvPicPr>
          <p:nvPr/>
        </p:nvPicPr>
        <p:blipFill>
          <a:blip r:embed="rId2"/>
          <a:stretch>
            <a:fillRect/>
          </a:stretch>
        </p:blipFill>
        <p:spPr>
          <a:xfrm>
            <a:off x="931980" y="365125"/>
            <a:ext cx="10008000" cy="6021000"/>
          </a:xfrm>
          <a:prstGeom prst="rect">
            <a:avLst/>
          </a:prstGeom>
        </p:spPr>
      </p:pic>
    </p:spTree>
    <p:extLst>
      <p:ext uri="{BB962C8B-B14F-4D97-AF65-F5344CB8AC3E}">
        <p14:creationId xmlns:p14="http://schemas.microsoft.com/office/powerpoint/2010/main" val="2198053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6"/>
          <p:cNvSpPr txBox="1">
            <a:spLocks noGrp="1"/>
          </p:cNvSpPr>
          <p:nvPr>
            <p:ph type="title"/>
          </p:nvPr>
        </p:nvSpPr>
        <p:spPr>
          <a:xfrm>
            <a:off x="307984" y="252231"/>
            <a:ext cx="11360800" cy="763600"/>
          </a:xfrm>
          <a:prstGeom prst="rect">
            <a:avLst/>
          </a:prstGeom>
        </p:spPr>
        <p:txBody>
          <a:bodyPr spcFirstLastPara="1" vert="horz" wrap="square" lIns="121900" tIns="121900" rIns="121900" bIns="121900" rtlCol="0" anchor="t" anchorCtr="0">
            <a:noAutofit/>
          </a:bodyPr>
          <a:lstStyle/>
          <a:p>
            <a:pPr>
              <a:spcBef>
                <a:spcPct val="0"/>
              </a:spcBef>
              <a:buClr>
                <a:srgbClr val="3E3E3E"/>
              </a:buClr>
              <a:buSzPts val="2160"/>
            </a:pPr>
            <a:r>
              <a:rPr lang="en-GB" sz="3200" dirty="0" err="1"/>
              <a:t>Prácticas</a:t>
            </a:r>
            <a:r>
              <a:rPr lang="en-GB" sz="3200" dirty="0"/>
              <a:t> </a:t>
            </a:r>
            <a:r>
              <a:rPr lang="en-GB" sz="3200" dirty="0" err="1"/>
              <a:t>centradas</a:t>
            </a:r>
            <a:r>
              <a:rPr lang="en-GB" sz="3200" dirty="0"/>
              <a:t> </a:t>
            </a:r>
            <a:r>
              <a:rPr lang="en-GB" sz="3200" dirty="0" err="1"/>
              <a:t>en</a:t>
            </a:r>
            <a:r>
              <a:rPr lang="en-GB" sz="3200" dirty="0"/>
              <a:t> la </a:t>
            </a:r>
            <a:r>
              <a:rPr lang="en-GB" sz="3200" dirty="0" err="1"/>
              <a:t>colaboración</a:t>
            </a:r>
            <a:r>
              <a:rPr lang="en-GB" sz="3200" dirty="0"/>
              <a:t/>
            </a:r>
            <a:br>
              <a:rPr lang="en-GB" sz="3200" dirty="0"/>
            </a:br>
            <a:r>
              <a:rPr lang="en-GB" sz="3200" dirty="0" err="1" smtClean="0"/>
              <a:t>Participación</a:t>
            </a:r>
            <a:r>
              <a:rPr lang="en-GB" sz="3200" dirty="0" smtClean="0"/>
              <a:t> </a:t>
            </a:r>
            <a:r>
              <a:rPr lang="en-GB" sz="3200" dirty="0" err="1" smtClean="0"/>
              <a:t>en</a:t>
            </a:r>
            <a:r>
              <a:rPr lang="en-GB" sz="3200" dirty="0" smtClean="0"/>
              <a:t> </a:t>
            </a:r>
            <a:r>
              <a:rPr lang="en-GB" sz="3200" dirty="0" err="1" smtClean="0"/>
              <a:t>diferentes</a:t>
            </a:r>
            <a:r>
              <a:rPr lang="en-GB" sz="3200" dirty="0" smtClean="0"/>
              <a:t> </a:t>
            </a:r>
            <a:r>
              <a:rPr lang="en-GB" sz="3200" dirty="0" err="1" smtClean="0"/>
              <a:t>etapas</a:t>
            </a:r>
            <a:endParaRPr sz="3200" dirty="0"/>
          </a:p>
        </p:txBody>
      </p:sp>
      <p:pic>
        <p:nvPicPr>
          <p:cNvPr id="286" name="Google Shape;286;p46"/>
          <p:cNvPicPr preferRelativeResize="0"/>
          <p:nvPr/>
        </p:nvPicPr>
        <p:blipFill>
          <a:blip r:embed="rId3">
            <a:alphaModFix/>
          </a:blip>
          <a:stretch>
            <a:fillRect/>
          </a:stretch>
        </p:blipFill>
        <p:spPr>
          <a:xfrm>
            <a:off x="878802" y="1526322"/>
            <a:ext cx="9959433" cy="5244433"/>
          </a:xfrm>
          <a:prstGeom prst="rect">
            <a:avLst/>
          </a:prstGeom>
          <a:noFill/>
          <a:ln>
            <a:noFill/>
          </a:ln>
        </p:spPr>
      </p:pic>
      <p:pic>
        <p:nvPicPr>
          <p:cNvPr id="288" name="Google Shape;288;p46"/>
          <p:cNvPicPr preferRelativeResize="0"/>
          <p:nvPr/>
        </p:nvPicPr>
        <p:blipFill>
          <a:blip r:embed="rId4">
            <a:alphaModFix/>
          </a:blip>
          <a:stretch>
            <a:fillRect/>
          </a:stretch>
        </p:blipFill>
        <p:spPr>
          <a:xfrm>
            <a:off x="10142525" y="6237780"/>
            <a:ext cx="2049475" cy="532975"/>
          </a:xfrm>
          <a:prstGeom prst="rect">
            <a:avLst/>
          </a:prstGeom>
          <a:noFill/>
          <a:ln>
            <a:noFill/>
          </a:ln>
        </p:spPr>
      </p:pic>
      <p:pic>
        <p:nvPicPr>
          <p:cNvPr id="11" name="Google Shape;320;p48"/>
          <p:cNvPicPr preferRelativeResize="0"/>
          <p:nvPr/>
        </p:nvPicPr>
        <p:blipFill rotWithShape="1">
          <a:blip r:embed="rId5">
            <a:alphaModFix/>
          </a:blip>
          <a:srcRect/>
          <a:stretch/>
        </p:blipFill>
        <p:spPr>
          <a:xfrm>
            <a:off x="7944144" y="6237780"/>
            <a:ext cx="1436914" cy="511990"/>
          </a:xfrm>
          <a:prstGeom prst="rect">
            <a:avLst/>
          </a:prstGeom>
          <a:noFill/>
          <a:ln>
            <a:noFill/>
          </a:ln>
        </p:spPr>
      </p:pic>
    </p:spTree>
    <p:extLst>
      <p:ext uri="{BB962C8B-B14F-4D97-AF65-F5344CB8AC3E}">
        <p14:creationId xmlns:p14="http://schemas.microsoft.com/office/powerpoint/2010/main" val="11824022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graphicFrame>
        <p:nvGraphicFramePr>
          <p:cNvPr id="668" name="Google Shape;668;p81"/>
          <p:cNvGraphicFramePr/>
          <p:nvPr/>
        </p:nvGraphicFramePr>
        <p:xfrm>
          <a:off x="1341363" y="2089727"/>
          <a:ext cx="5143300" cy="4225666"/>
        </p:xfrm>
        <a:graphic>
          <a:graphicData uri="http://schemas.openxmlformats.org/drawingml/2006/table">
            <a:tbl>
              <a:tblPr>
                <a:noFill/>
              </a:tblPr>
              <a:tblGrid>
                <a:gridCol w="5143300">
                  <a:extLst>
                    <a:ext uri="{9D8B030D-6E8A-4147-A177-3AD203B41FA5}">
                      <a16:colId xmlns:a16="http://schemas.microsoft.com/office/drawing/2014/main" xmlns="" val="20000"/>
                    </a:ext>
                  </a:extLst>
                </a:gridCol>
              </a:tblGrid>
              <a:tr h="621433">
                <a:tc>
                  <a:txBody>
                    <a:bodyPr/>
                    <a:lstStyle/>
                    <a:p>
                      <a:pPr marL="342900" marR="0" lvl="0" indent="0" algn="l" rtl="0">
                        <a:lnSpc>
                          <a:spcPct val="100000"/>
                        </a:lnSpc>
                        <a:spcBef>
                          <a:spcPts val="0"/>
                        </a:spcBef>
                        <a:spcAft>
                          <a:spcPts val="0"/>
                        </a:spcAft>
                        <a:buClr>
                          <a:srgbClr val="000000"/>
                        </a:buClr>
                        <a:buSzPts val="1400"/>
                        <a:buFont typeface="Arial"/>
                        <a:buNone/>
                      </a:pPr>
                      <a:r>
                        <a:rPr lang="es" sz="1500" u="none" strike="noStrike" cap="none">
                          <a:solidFill>
                            <a:srgbClr val="3E3E3E"/>
                          </a:solidFill>
                          <a:latin typeface="Arial"/>
                          <a:ea typeface="Arial"/>
                          <a:cs typeface="Arial"/>
                          <a:sym typeface="Arial"/>
                        </a:rPr>
                        <a:t> - community organizations (formal or informal groups);</a:t>
                      </a:r>
                      <a:endParaRPr sz="900" u="none" strike="noStrike" cap="none">
                        <a:latin typeface="Arial"/>
                        <a:ea typeface="Arial"/>
                        <a:cs typeface="Arial"/>
                        <a:sym typeface="Arial"/>
                      </a:endParaRPr>
                    </a:p>
                  </a:txBody>
                  <a:tcPr marL="68567" marR="68567" marT="68567" marB="68567">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0"/>
                  </a:ext>
                </a:extLst>
              </a:tr>
              <a:tr h="600500">
                <a:tc>
                  <a:txBody>
                    <a:bodyPr/>
                    <a:lstStyle/>
                    <a:p>
                      <a:pPr marL="0" marR="0" lvl="0" indent="0" algn="l" rtl="0">
                        <a:lnSpc>
                          <a:spcPct val="100000"/>
                        </a:lnSpc>
                        <a:spcBef>
                          <a:spcPts val="0"/>
                        </a:spcBef>
                        <a:spcAft>
                          <a:spcPts val="0"/>
                        </a:spcAft>
                        <a:buClr>
                          <a:srgbClr val="000000"/>
                        </a:buClr>
                        <a:buSzPts val="1400"/>
                        <a:buFont typeface="Arial"/>
                        <a:buNone/>
                      </a:pPr>
                      <a:r>
                        <a:rPr lang="es" sz="1500" u="none" strike="noStrike" cap="none">
                          <a:solidFill>
                            <a:srgbClr val="3E3E3E"/>
                          </a:solidFill>
                          <a:latin typeface="Arial"/>
                          <a:ea typeface="Arial"/>
                          <a:cs typeface="Arial"/>
                          <a:sym typeface="Arial"/>
                        </a:rPr>
                        <a:t>        </a:t>
                      </a:r>
                      <a:r>
                        <a:rPr lang="es" sz="1500">
                          <a:solidFill>
                            <a:srgbClr val="3E3E3E"/>
                          </a:solidFill>
                        </a:rPr>
                        <a:t>  </a:t>
                      </a:r>
                      <a:r>
                        <a:rPr lang="es" sz="1500" u="none" strike="noStrike" cap="none">
                          <a:solidFill>
                            <a:srgbClr val="3E3E3E"/>
                          </a:solidFill>
                          <a:latin typeface="Arial"/>
                          <a:ea typeface="Arial"/>
                          <a:cs typeface="Arial"/>
                          <a:sym typeface="Arial"/>
                        </a:rPr>
                        <a:t>- members of the general public;</a:t>
                      </a:r>
                      <a:endParaRPr sz="1500" u="none" strike="noStrike" cap="none">
                        <a:solidFill>
                          <a:srgbClr val="3E3E3E"/>
                        </a:solidFill>
                        <a:latin typeface="Arial"/>
                        <a:ea typeface="Arial"/>
                        <a:cs typeface="Arial"/>
                        <a:sym typeface="Arial"/>
                      </a:endParaRPr>
                    </a:p>
                  </a:txBody>
                  <a:tcPr marL="68567" marR="68567" marT="68567" marB="68567">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1"/>
                  </a:ext>
                </a:extLst>
              </a:tr>
              <a:tr h="600500">
                <a:tc>
                  <a:txBody>
                    <a:bodyPr/>
                    <a:lstStyle/>
                    <a:p>
                      <a:pPr marL="342900" marR="0" lvl="0" indent="0" algn="l" rtl="0">
                        <a:lnSpc>
                          <a:spcPct val="100000"/>
                        </a:lnSpc>
                        <a:spcBef>
                          <a:spcPts val="0"/>
                        </a:spcBef>
                        <a:spcAft>
                          <a:spcPts val="0"/>
                        </a:spcAft>
                        <a:buClr>
                          <a:srgbClr val="000000"/>
                        </a:buClr>
                        <a:buSzPts val="1400"/>
                        <a:buFont typeface="Arial"/>
                        <a:buNone/>
                      </a:pPr>
                      <a:r>
                        <a:rPr lang="es" sz="1500" u="none" strike="noStrike" cap="none">
                          <a:solidFill>
                            <a:srgbClr val="3E3E3E"/>
                          </a:solidFill>
                          <a:latin typeface="Arial"/>
                          <a:ea typeface="Arial"/>
                          <a:cs typeface="Arial"/>
                          <a:sym typeface="Arial"/>
                        </a:rPr>
                        <a:t> - academic and research organizations;</a:t>
                      </a:r>
                      <a:endParaRPr sz="900" u="none" strike="noStrike" cap="none">
                        <a:latin typeface="Arial"/>
                        <a:ea typeface="Arial"/>
                        <a:cs typeface="Arial"/>
                        <a:sym typeface="Arial"/>
                      </a:endParaRPr>
                    </a:p>
                  </a:txBody>
                  <a:tcPr marL="68567" marR="68567" marT="68567" marB="68567">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2"/>
                  </a:ext>
                </a:extLst>
              </a:tr>
              <a:tr h="600500">
                <a:tc>
                  <a:txBody>
                    <a:bodyPr/>
                    <a:lstStyle/>
                    <a:p>
                      <a:pPr marL="342900" marR="0" lvl="0" indent="0" algn="l" rtl="0">
                        <a:lnSpc>
                          <a:spcPct val="100000"/>
                        </a:lnSpc>
                        <a:spcBef>
                          <a:spcPts val="0"/>
                        </a:spcBef>
                        <a:spcAft>
                          <a:spcPts val="0"/>
                        </a:spcAft>
                        <a:buClr>
                          <a:srgbClr val="000000"/>
                        </a:buClr>
                        <a:buSzPts val="1400"/>
                        <a:buFont typeface="Arial"/>
                        <a:buNone/>
                      </a:pPr>
                      <a:r>
                        <a:rPr lang="es" sz="1500" u="none" strike="noStrike" cap="none">
                          <a:solidFill>
                            <a:srgbClr val="3E3E3E"/>
                          </a:solidFill>
                          <a:latin typeface="Arial"/>
                          <a:ea typeface="Arial"/>
                          <a:cs typeface="Arial"/>
                          <a:sym typeface="Arial"/>
                        </a:rPr>
                        <a:t> - government agencies and departments;</a:t>
                      </a:r>
                      <a:endParaRPr sz="900" u="none" strike="noStrike" cap="none">
                        <a:latin typeface="Arial"/>
                        <a:ea typeface="Arial"/>
                        <a:cs typeface="Arial"/>
                        <a:sym typeface="Arial"/>
                      </a:endParaRPr>
                    </a:p>
                  </a:txBody>
                  <a:tcPr marL="68567" marR="68567" marT="68567" marB="68567">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3"/>
                  </a:ext>
                </a:extLst>
              </a:tr>
              <a:tr h="606633">
                <a:tc>
                  <a:txBody>
                    <a:bodyPr/>
                    <a:lstStyle/>
                    <a:p>
                      <a:pPr marL="342900" marR="0" lvl="0" indent="0" algn="l" rtl="0">
                        <a:lnSpc>
                          <a:spcPct val="100000"/>
                        </a:lnSpc>
                        <a:spcBef>
                          <a:spcPts val="0"/>
                        </a:spcBef>
                        <a:spcAft>
                          <a:spcPts val="0"/>
                        </a:spcAft>
                        <a:buClr>
                          <a:srgbClr val="000000"/>
                        </a:buClr>
                        <a:buSzPts val="1400"/>
                        <a:buFont typeface="Arial"/>
                        <a:buNone/>
                      </a:pPr>
                      <a:r>
                        <a:rPr lang="es" sz="1500" u="none" strike="noStrike" cap="none">
                          <a:solidFill>
                            <a:srgbClr val="3E3E3E"/>
                          </a:solidFill>
                          <a:latin typeface="Arial"/>
                          <a:ea typeface="Arial"/>
                          <a:cs typeface="Arial"/>
                          <a:sym typeface="Arial"/>
                        </a:rPr>
                        <a:t> - learning organizations;</a:t>
                      </a:r>
                      <a:endParaRPr sz="900" u="none" strike="noStrike" cap="none">
                        <a:latin typeface="Arial"/>
                        <a:ea typeface="Arial"/>
                        <a:cs typeface="Arial"/>
                        <a:sym typeface="Arial"/>
                      </a:endParaRPr>
                    </a:p>
                  </a:txBody>
                  <a:tcPr marL="68567" marR="68567" marT="68567" marB="68567">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4"/>
                  </a:ext>
                </a:extLst>
              </a:tr>
              <a:tr h="589467">
                <a:tc>
                  <a:txBody>
                    <a:bodyPr/>
                    <a:lstStyle/>
                    <a:p>
                      <a:pPr marL="342900" marR="0" lvl="0" indent="0" algn="l" rtl="0">
                        <a:lnSpc>
                          <a:spcPct val="100000"/>
                        </a:lnSpc>
                        <a:spcBef>
                          <a:spcPts val="0"/>
                        </a:spcBef>
                        <a:spcAft>
                          <a:spcPts val="0"/>
                        </a:spcAft>
                        <a:buClr>
                          <a:srgbClr val="000000"/>
                        </a:buClr>
                        <a:buSzPts val="1400"/>
                        <a:buFont typeface="Arial"/>
                        <a:buNone/>
                      </a:pPr>
                      <a:r>
                        <a:rPr lang="es" sz="1500" u="none" strike="noStrike" cap="none">
                          <a:solidFill>
                            <a:srgbClr val="3E3E3E"/>
                          </a:solidFill>
                          <a:latin typeface="Arial"/>
                          <a:ea typeface="Arial"/>
                          <a:cs typeface="Arial"/>
                          <a:sym typeface="Arial"/>
                        </a:rPr>
                        <a:t> - businesses or industry; </a:t>
                      </a:r>
                      <a:endParaRPr sz="900" u="none" strike="noStrike" cap="none">
                        <a:latin typeface="Arial"/>
                        <a:ea typeface="Arial"/>
                        <a:cs typeface="Arial"/>
                        <a:sym typeface="Arial"/>
                      </a:endParaRPr>
                    </a:p>
                  </a:txBody>
                  <a:tcPr marL="68567" marR="68567" marT="68567" marB="68567">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5"/>
                  </a:ext>
                </a:extLst>
              </a:tr>
              <a:tr h="606633">
                <a:tc>
                  <a:txBody>
                    <a:bodyPr/>
                    <a:lstStyle/>
                    <a:p>
                      <a:pPr marL="342900" marR="0" lvl="0" indent="0" algn="l" rtl="0">
                        <a:lnSpc>
                          <a:spcPct val="100000"/>
                        </a:lnSpc>
                        <a:spcBef>
                          <a:spcPts val="0"/>
                        </a:spcBef>
                        <a:spcAft>
                          <a:spcPts val="0"/>
                        </a:spcAft>
                        <a:buClr>
                          <a:srgbClr val="000000"/>
                        </a:buClr>
                        <a:buSzPts val="1400"/>
                        <a:buFont typeface="Arial"/>
                        <a:buNone/>
                      </a:pPr>
                      <a:r>
                        <a:rPr lang="es" sz="1500" u="none" strike="noStrike" cap="none" dirty="0">
                          <a:solidFill>
                            <a:srgbClr val="3E3E3E"/>
                          </a:solidFill>
                          <a:latin typeface="Arial"/>
                          <a:ea typeface="Arial"/>
                          <a:cs typeface="Arial"/>
                          <a:sym typeface="Arial"/>
                        </a:rPr>
                        <a:t> - health organizations</a:t>
                      </a:r>
                      <a:endParaRPr sz="900" u="none" strike="noStrike" cap="none" dirty="0">
                        <a:latin typeface="Arial"/>
                        <a:ea typeface="Arial"/>
                        <a:cs typeface="Arial"/>
                        <a:sym typeface="Arial"/>
                      </a:endParaRPr>
                    </a:p>
                  </a:txBody>
                  <a:tcPr marL="68567" marR="68567" marT="68567" marB="68567">
                    <a:lnL w="9525" cap="flat" cmpd="sng">
                      <a:solidFill>
                        <a:schemeClr val="lt1"/>
                      </a:solidFill>
                      <a:prstDash val="solid"/>
                      <a:round/>
                      <a:headEnd type="none" w="sm" len="sm"/>
                      <a:tailEnd type="none" w="sm" len="sm"/>
                    </a:lnL>
                    <a:lnR w="9525" cap="flat" cmpd="sng">
                      <a:solidFill>
                        <a:schemeClr val="lt1"/>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xmlns="" val="10006"/>
                  </a:ext>
                </a:extLst>
              </a:tr>
            </a:tbl>
          </a:graphicData>
        </a:graphic>
      </p:graphicFrame>
      <p:sp>
        <p:nvSpPr>
          <p:cNvPr id="670" name="Google Shape;670;p81"/>
          <p:cNvSpPr/>
          <p:nvPr/>
        </p:nvSpPr>
        <p:spPr>
          <a:xfrm>
            <a:off x="7906460" y="3711145"/>
            <a:ext cx="2999101" cy="691110"/>
          </a:xfrm>
          <a:prstGeom prst="roundRect">
            <a:avLst>
              <a:gd name="adj" fmla="val 16667"/>
            </a:avLst>
          </a:prstGeom>
          <a:solidFill>
            <a:srgbClr val="888888"/>
          </a:solidFill>
          <a:ln w="9525" cap="flat" cmpd="sng">
            <a:solidFill>
              <a:schemeClr val="dk2"/>
            </a:solidFill>
            <a:prstDash val="solid"/>
            <a:round/>
            <a:headEnd type="none" w="sm" len="sm"/>
            <a:tailEnd type="none" w="sm" len="sm"/>
          </a:ln>
        </p:spPr>
        <p:txBody>
          <a:bodyPr spcFirstLastPara="1" wrap="square" lIns="68567" tIns="68567" rIns="68567" bIns="68567" anchor="ctr" anchorCtr="0">
            <a:noAutofit/>
          </a:bodyPr>
          <a:lstStyle/>
          <a:p>
            <a:pPr algn="ctr">
              <a:buClr>
                <a:srgbClr val="000000"/>
              </a:buClr>
              <a:buSzPts val="1100"/>
            </a:pPr>
            <a:r>
              <a:rPr lang="es" sz="1467" b="1" dirty="0" smtClean="0">
                <a:solidFill>
                  <a:srgbClr val="000000"/>
                </a:solidFill>
                <a:ea typeface="Arial"/>
                <a:cs typeface="Arial"/>
                <a:sym typeface="Arial"/>
              </a:rPr>
              <a:t>Co-</a:t>
            </a:r>
            <a:r>
              <a:rPr lang="es" sz="1467" b="1" dirty="0" smtClean="0"/>
              <a:t>investigadores: </a:t>
            </a:r>
            <a:r>
              <a:rPr lang="es" sz="1400" dirty="0">
                <a:solidFill>
                  <a:srgbClr val="3E3E3E"/>
                </a:solidFill>
                <a:ea typeface="Arial"/>
                <a:cs typeface="Arial"/>
                <a:sym typeface="Arial"/>
              </a:rPr>
              <a:t>participa</a:t>
            </a:r>
            <a:r>
              <a:rPr lang="es" sz="1400" dirty="0">
                <a:solidFill>
                  <a:srgbClr val="3E3E3E"/>
                </a:solidFill>
              </a:rPr>
              <a:t>n en el </a:t>
            </a:r>
            <a:r>
              <a:rPr lang="es" sz="1400" dirty="0">
                <a:solidFill>
                  <a:srgbClr val="3E3E3E"/>
                </a:solidFill>
                <a:ea typeface="Arial"/>
                <a:cs typeface="Arial"/>
                <a:sym typeface="Arial"/>
              </a:rPr>
              <a:t>co-diseño de todas las etapas según sus tiempos e interes</a:t>
            </a:r>
            <a:r>
              <a:rPr lang="es" sz="1400" dirty="0">
                <a:solidFill>
                  <a:srgbClr val="3E3E3E"/>
                </a:solidFill>
              </a:rPr>
              <a:t>es</a:t>
            </a:r>
            <a:endParaRPr sz="1400" b="1" dirty="0">
              <a:solidFill>
                <a:srgbClr val="000000"/>
              </a:solidFill>
              <a:ea typeface="Arial"/>
              <a:cs typeface="Arial"/>
              <a:sym typeface="Arial"/>
            </a:endParaRPr>
          </a:p>
        </p:txBody>
      </p:sp>
      <p:sp>
        <p:nvSpPr>
          <p:cNvPr id="671" name="Google Shape;671;p81"/>
          <p:cNvSpPr/>
          <p:nvPr/>
        </p:nvSpPr>
        <p:spPr>
          <a:xfrm>
            <a:off x="7960392" y="2225792"/>
            <a:ext cx="2933600" cy="66517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68567" tIns="68567" rIns="68567" bIns="68567" anchor="ctr" anchorCtr="0">
            <a:noAutofit/>
          </a:bodyPr>
          <a:lstStyle/>
          <a:p>
            <a:pPr algn="ctr">
              <a:buClr>
                <a:srgbClr val="000000"/>
              </a:buClr>
              <a:buSzPts val="1100"/>
            </a:pPr>
            <a:r>
              <a:rPr lang="es" sz="1467" b="1" dirty="0"/>
              <a:t>Miembros de la </a:t>
            </a:r>
            <a:r>
              <a:rPr lang="es" sz="1467" b="1" dirty="0" smtClean="0"/>
              <a:t>coalición </a:t>
            </a:r>
            <a:r>
              <a:rPr lang="es" sz="1467" b="1" dirty="0"/>
              <a:t>de </a:t>
            </a:r>
            <a:r>
              <a:rPr lang="es" sz="1467" b="1" dirty="0" smtClean="0"/>
              <a:t>conocimiento: </a:t>
            </a:r>
            <a:r>
              <a:rPr lang="es" sz="1400" dirty="0">
                <a:solidFill>
                  <a:srgbClr val="3E3E3E"/>
                </a:solidFill>
              </a:rPr>
              <a:t>orientan y ayudan con la investigación</a:t>
            </a:r>
            <a:endParaRPr sz="1400" b="1" dirty="0">
              <a:solidFill>
                <a:srgbClr val="000000"/>
              </a:solidFill>
              <a:latin typeface="Arial"/>
              <a:ea typeface="Arial"/>
              <a:cs typeface="Arial"/>
              <a:sym typeface="Arial"/>
            </a:endParaRPr>
          </a:p>
        </p:txBody>
      </p:sp>
      <p:sp>
        <p:nvSpPr>
          <p:cNvPr id="672" name="Google Shape;672;p81"/>
          <p:cNvSpPr/>
          <p:nvPr/>
        </p:nvSpPr>
        <p:spPr>
          <a:xfrm>
            <a:off x="7906460" y="5373704"/>
            <a:ext cx="2934000" cy="434057"/>
          </a:xfrm>
          <a:prstGeom prst="roundRect">
            <a:avLst>
              <a:gd name="adj" fmla="val 16667"/>
            </a:avLst>
          </a:prstGeom>
          <a:solidFill>
            <a:schemeClr val="accent3"/>
          </a:solidFill>
          <a:ln w="9525" cap="flat" cmpd="sng">
            <a:solidFill>
              <a:schemeClr val="dk2"/>
            </a:solidFill>
            <a:prstDash val="solid"/>
            <a:round/>
            <a:headEnd type="none" w="sm" len="sm"/>
            <a:tailEnd type="none" w="sm" len="sm"/>
          </a:ln>
        </p:spPr>
        <p:txBody>
          <a:bodyPr spcFirstLastPara="1" wrap="square" lIns="68567" tIns="68567" rIns="68567" bIns="68567" anchor="ctr" anchorCtr="0">
            <a:noAutofit/>
          </a:bodyPr>
          <a:lstStyle/>
          <a:p>
            <a:pPr algn="ctr">
              <a:buClr>
                <a:srgbClr val="000000"/>
              </a:buClr>
              <a:buSzPts val="1100"/>
            </a:pPr>
            <a:r>
              <a:rPr lang="es" sz="1467" b="1" dirty="0" smtClean="0"/>
              <a:t>Generadores </a:t>
            </a:r>
            <a:r>
              <a:rPr lang="es" sz="1467" b="1" dirty="0"/>
              <a:t>de </a:t>
            </a:r>
            <a:r>
              <a:rPr lang="es" sz="1467" b="1" dirty="0" smtClean="0"/>
              <a:t>datos: </a:t>
            </a:r>
            <a:r>
              <a:rPr lang="es" sz="1400" dirty="0">
                <a:solidFill>
                  <a:srgbClr val="3E3E3E"/>
                </a:solidFill>
                <a:ea typeface="Arial"/>
                <a:cs typeface="Arial"/>
                <a:sym typeface="Arial"/>
              </a:rPr>
              <a:t>comparten información</a:t>
            </a:r>
            <a:endParaRPr sz="1400" b="1" dirty="0">
              <a:solidFill>
                <a:srgbClr val="000000"/>
              </a:solidFill>
              <a:ea typeface="Arial"/>
              <a:cs typeface="Arial"/>
              <a:sym typeface="Arial"/>
            </a:endParaRPr>
          </a:p>
        </p:txBody>
      </p:sp>
      <p:pic>
        <p:nvPicPr>
          <p:cNvPr id="673" name="Google Shape;673;p81"/>
          <p:cNvPicPr preferRelativeResize="0"/>
          <p:nvPr/>
        </p:nvPicPr>
        <p:blipFill rotWithShape="1">
          <a:blip r:embed="rId3">
            <a:alphaModFix/>
          </a:blip>
          <a:srcRect/>
          <a:stretch/>
        </p:blipFill>
        <p:spPr>
          <a:xfrm>
            <a:off x="9103324" y="1489400"/>
            <a:ext cx="540272" cy="576000"/>
          </a:xfrm>
          <a:prstGeom prst="rect">
            <a:avLst/>
          </a:prstGeom>
          <a:noFill/>
          <a:ln>
            <a:noFill/>
          </a:ln>
        </p:spPr>
      </p:pic>
      <p:pic>
        <p:nvPicPr>
          <p:cNvPr id="674" name="Google Shape;674;p81"/>
          <p:cNvPicPr preferRelativeResize="0"/>
          <p:nvPr/>
        </p:nvPicPr>
        <p:blipFill rotWithShape="1">
          <a:blip r:embed="rId4">
            <a:alphaModFix/>
          </a:blip>
          <a:srcRect/>
          <a:stretch/>
        </p:blipFill>
        <p:spPr>
          <a:xfrm>
            <a:off x="9109545" y="3047755"/>
            <a:ext cx="540272" cy="576000"/>
          </a:xfrm>
          <a:prstGeom prst="rect">
            <a:avLst/>
          </a:prstGeom>
          <a:noFill/>
          <a:ln>
            <a:noFill/>
          </a:ln>
        </p:spPr>
      </p:pic>
      <p:sp>
        <p:nvSpPr>
          <p:cNvPr id="675" name="Google Shape;675;p81"/>
          <p:cNvSpPr/>
          <p:nvPr/>
        </p:nvSpPr>
        <p:spPr>
          <a:xfrm>
            <a:off x="1483959" y="2154740"/>
            <a:ext cx="312800" cy="308400"/>
          </a:xfrm>
          <a:prstGeom prst="ellipse">
            <a:avLst/>
          </a:prstGeom>
          <a:solidFill>
            <a:schemeClr val="accent2"/>
          </a:solidFill>
          <a:ln w="9525" cap="flat" cmpd="sng">
            <a:solidFill>
              <a:schemeClr val="dk1"/>
            </a:solidFill>
            <a:prstDash val="solid"/>
            <a:round/>
            <a:headEnd type="none" w="sm" len="sm"/>
            <a:tailEnd type="none" w="sm" len="sm"/>
          </a:ln>
        </p:spPr>
        <p:txBody>
          <a:bodyPr spcFirstLastPara="1" wrap="square" lIns="68567" tIns="68567" rIns="68567" bIns="68567" anchor="ctr" anchorCtr="0">
            <a:noAutofit/>
          </a:bodyPr>
          <a:lstStyle/>
          <a:p>
            <a:pPr>
              <a:buClr>
                <a:srgbClr val="000000"/>
              </a:buClr>
              <a:buSzPts val="800"/>
            </a:pPr>
            <a:r>
              <a:rPr lang="es" sz="1067">
                <a:solidFill>
                  <a:srgbClr val="000000"/>
                </a:solidFill>
                <a:latin typeface="Arial"/>
                <a:ea typeface="Arial"/>
                <a:cs typeface="Arial"/>
                <a:sym typeface="Arial"/>
              </a:rPr>
              <a:t>C</a:t>
            </a:r>
            <a:endParaRPr sz="1067">
              <a:solidFill>
                <a:srgbClr val="000000"/>
              </a:solidFill>
              <a:latin typeface="Arial"/>
              <a:ea typeface="Arial"/>
              <a:cs typeface="Arial"/>
              <a:sym typeface="Arial"/>
            </a:endParaRPr>
          </a:p>
        </p:txBody>
      </p:sp>
      <p:sp>
        <p:nvSpPr>
          <p:cNvPr id="676" name="Google Shape;676;p81"/>
          <p:cNvSpPr/>
          <p:nvPr/>
        </p:nvSpPr>
        <p:spPr>
          <a:xfrm>
            <a:off x="1483959" y="3335755"/>
            <a:ext cx="312800" cy="308400"/>
          </a:xfrm>
          <a:prstGeom prst="ellipse">
            <a:avLst/>
          </a:prstGeom>
          <a:solidFill>
            <a:srgbClr val="4A86E8"/>
          </a:solidFill>
          <a:ln w="9525" cap="flat" cmpd="sng">
            <a:solidFill>
              <a:schemeClr val="dk1"/>
            </a:solidFill>
            <a:prstDash val="solid"/>
            <a:round/>
            <a:headEnd type="none" w="sm" len="sm"/>
            <a:tailEnd type="none" w="sm" len="sm"/>
          </a:ln>
        </p:spPr>
        <p:txBody>
          <a:bodyPr spcFirstLastPara="1" wrap="square" lIns="68567" tIns="68567" rIns="68567" bIns="68567" anchor="ctr" anchorCtr="0">
            <a:noAutofit/>
          </a:bodyPr>
          <a:lstStyle/>
          <a:p>
            <a:pPr>
              <a:buClr>
                <a:srgbClr val="000000"/>
              </a:buClr>
              <a:buSzPts val="800"/>
            </a:pPr>
            <a:r>
              <a:rPr lang="es" sz="1067">
                <a:solidFill>
                  <a:srgbClr val="000000"/>
                </a:solidFill>
                <a:latin typeface="Arial"/>
                <a:ea typeface="Arial"/>
                <a:cs typeface="Arial"/>
                <a:sym typeface="Arial"/>
              </a:rPr>
              <a:t>A</a:t>
            </a:r>
            <a:endParaRPr sz="1067">
              <a:solidFill>
                <a:srgbClr val="000000"/>
              </a:solidFill>
              <a:latin typeface="Arial"/>
              <a:ea typeface="Arial"/>
              <a:cs typeface="Arial"/>
              <a:sym typeface="Arial"/>
            </a:endParaRPr>
          </a:p>
        </p:txBody>
      </p:sp>
      <p:sp>
        <p:nvSpPr>
          <p:cNvPr id="677" name="Google Shape;677;p81"/>
          <p:cNvSpPr/>
          <p:nvPr/>
        </p:nvSpPr>
        <p:spPr>
          <a:xfrm>
            <a:off x="1483959" y="3926261"/>
            <a:ext cx="312800" cy="308400"/>
          </a:xfrm>
          <a:prstGeom prst="ellipse">
            <a:avLst/>
          </a:prstGeom>
          <a:solidFill>
            <a:srgbClr val="CC0000"/>
          </a:solidFill>
          <a:ln w="9525" cap="flat" cmpd="sng">
            <a:solidFill>
              <a:schemeClr val="dk1"/>
            </a:solidFill>
            <a:prstDash val="solid"/>
            <a:round/>
            <a:headEnd type="none" w="sm" len="sm"/>
            <a:tailEnd type="none" w="sm" len="sm"/>
          </a:ln>
        </p:spPr>
        <p:txBody>
          <a:bodyPr spcFirstLastPara="1" wrap="square" lIns="68567" tIns="68567" rIns="68567" bIns="68567" anchor="ctr" anchorCtr="0">
            <a:noAutofit/>
          </a:bodyPr>
          <a:lstStyle/>
          <a:p>
            <a:pPr>
              <a:buClr>
                <a:srgbClr val="000000"/>
              </a:buClr>
              <a:buSzPts val="800"/>
            </a:pPr>
            <a:r>
              <a:rPr lang="es" sz="1067">
                <a:solidFill>
                  <a:srgbClr val="000000"/>
                </a:solidFill>
                <a:latin typeface="Arial"/>
                <a:ea typeface="Arial"/>
                <a:cs typeface="Arial"/>
                <a:sym typeface="Arial"/>
              </a:rPr>
              <a:t>G</a:t>
            </a:r>
            <a:endParaRPr sz="1067">
              <a:solidFill>
                <a:srgbClr val="000000"/>
              </a:solidFill>
              <a:latin typeface="Arial"/>
              <a:ea typeface="Arial"/>
              <a:cs typeface="Arial"/>
              <a:sym typeface="Arial"/>
            </a:endParaRPr>
          </a:p>
        </p:txBody>
      </p:sp>
      <p:sp>
        <p:nvSpPr>
          <p:cNvPr id="678" name="Google Shape;678;p81"/>
          <p:cNvSpPr/>
          <p:nvPr/>
        </p:nvSpPr>
        <p:spPr>
          <a:xfrm>
            <a:off x="1483959" y="2745247"/>
            <a:ext cx="312800" cy="308400"/>
          </a:xfrm>
          <a:prstGeom prst="ellipse">
            <a:avLst/>
          </a:prstGeom>
          <a:solidFill>
            <a:schemeClr val="accent4"/>
          </a:solidFill>
          <a:ln w="9525" cap="flat" cmpd="sng">
            <a:solidFill>
              <a:schemeClr val="dk1"/>
            </a:solidFill>
            <a:prstDash val="solid"/>
            <a:round/>
            <a:headEnd type="none" w="sm" len="sm"/>
            <a:tailEnd type="none" w="sm" len="sm"/>
          </a:ln>
        </p:spPr>
        <p:txBody>
          <a:bodyPr spcFirstLastPara="1" wrap="square" lIns="68567" tIns="68567" rIns="68567" bIns="68567" anchor="ctr" anchorCtr="0">
            <a:noAutofit/>
          </a:bodyPr>
          <a:lstStyle/>
          <a:p>
            <a:pPr>
              <a:buClr>
                <a:srgbClr val="000000"/>
              </a:buClr>
              <a:buSzPts val="800"/>
            </a:pPr>
            <a:r>
              <a:rPr lang="es" sz="1067">
                <a:solidFill>
                  <a:srgbClr val="000000"/>
                </a:solidFill>
                <a:latin typeface="Arial"/>
                <a:ea typeface="Arial"/>
                <a:cs typeface="Arial"/>
                <a:sym typeface="Arial"/>
              </a:rPr>
              <a:t>P</a:t>
            </a:r>
            <a:endParaRPr sz="1067">
              <a:solidFill>
                <a:srgbClr val="000000"/>
              </a:solidFill>
              <a:latin typeface="Arial"/>
              <a:ea typeface="Arial"/>
              <a:cs typeface="Arial"/>
              <a:sym typeface="Arial"/>
            </a:endParaRPr>
          </a:p>
        </p:txBody>
      </p:sp>
      <p:sp>
        <p:nvSpPr>
          <p:cNvPr id="679" name="Google Shape;679;p81"/>
          <p:cNvSpPr/>
          <p:nvPr/>
        </p:nvSpPr>
        <p:spPr>
          <a:xfrm>
            <a:off x="1483959" y="4516768"/>
            <a:ext cx="312800" cy="308400"/>
          </a:xfrm>
          <a:prstGeom prst="ellipse">
            <a:avLst/>
          </a:prstGeom>
          <a:solidFill>
            <a:srgbClr val="8E7CC3"/>
          </a:solidFill>
          <a:ln w="9525" cap="flat" cmpd="sng">
            <a:solidFill>
              <a:schemeClr val="dk1"/>
            </a:solidFill>
            <a:prstDash val="solid"/>
            <a:round/>
            <a:headEnd type="none" w="sm" len="sm"/>
            <a:tailEnd type="none" w="sm" len="sm"/>
          </a:ln>
        </p:spPr>
        <p:txBody>
          <a:bodyPr spcFirstLastPara="1" wrap="square" lIns="68567" tIns="68567" rIns="68567" bIns="68567" anchor="ctr" anchorCtr="0">
            <a:noAutofit/>
          </a:bodyPr>
          <a:lstStyle/>
          <a:p>
            <a:pPr>
              <a:buClr>
                <a:srgbClr val="000000"/>
              </a:buClr>
              <a:buSzPts val="800"/>
            </a:pPr>
            <a:r>
              <a:rPr lang="es" sz="1067">
                <a:solidFill>
                  <a:srgbClr val="000000"/>
                </a:solidFill>
                <a:latin typeface="Arial"/>
                <a:ea typeface="Arial"/>
                <a:cs typeface="Arial"/>
                <a:sym typeface="Arial"/>
              </a:rPr>
              <a:t>L</a:t>
            </a:r>
            <a:endParaRPr sz="1067">
              <a:solidFill>
                <a:srgbClr val="000000"/>
              </a:solidFill>
              <a:latin typeface="Arial"/>
              <a:ea typeface="Arial"/>
              <a:cs typeface="Arial"/>
              <a:sym typeface="Arial"/>
            </a:endParaRPr>
          </a:p>
        </p:txBody>
      </p:sp>
      <p:sp>
        <p:nvSpPr>
          <p:cNvPr id="680" name="Google Shape;680;p81"/>
          <p:cNvSpPr/>
          <p:nvPr/>
        </p:nvSpPr>
        <p:spPr>
          <a:xfrm>
            <a:off x="1483959" y="5107275"/>
            <a:ext cx="312800" cy="308400"/>
          </a:xfrm>
          <a:prstGeom prst="ellipse">
            <a:avLst/>
          </a:prstGeom>
          <a:solidFill>
            <a:schemeClr val="accent5"/>
          </a:solidFill>
          <a:ln w="9525" cap="flat" cmpd="sng">
            <a:solidFill>
              <a:schemeClr val="dk1"/>
            </a:solidFill>
            <a:prstDash val="solid"/>
            <a:round/>
            <a:headEnd type="none" w="sm" len="sm"/>
            <a:tailEnd type="none" w="sm" len="sm"/>
          </a:ln>
        </p:spPr>
        <p:txBody>
          <a:bodyPr spcFirstLastPara="1" wrap="square" lIns="68567" tIns="68567" rIns="68567" bIns="68567" anchor="ctr" anchorCtr="0">
            <a:noAutofit/>
          </a:bodyPr>
          <a:lstStyle/>
          <a:p>
            <a:pPr>
              <a:buClr>
                <a:srgbClr val="000000"/>
              </a:buClr>
              <a:buSzPts val="800"/>
            </a:pPr>
            <a:r>
              <a:rPr lang="es" sz="1067">
                <a:solidFill>
                  <a:srgbClr val="000000"/>
                </a:solidFill>
                <a:latin typeface="Arial"/>
                <a:ea typeface="Arial"/>
                <a:cs typeface="Arial"/>
                <a:sym typeface="Arial"/>
              </a:rPr>
              <a:t>B</a:t>
            </a:r>
            <a:endParaRPr sz="1067">
              <a:solidFill>
                <a:srgbClr val="000000"/>
              </a:solidFill>
              <a:latin typeface="Arial"/>
              <a:ea typeface="Arial"/>
              <a:cs typeface="Arial"/>
              <a:sym typeface="Arial"/>
            </a:endParaRPr>
          </a:p>
        </p:txBody>
      </p:sp>
      <p:sp>
        <p:nvSpPr>
          <p:cNvPr id="681" name="Google Shape;681;p81"/>
          <p:cNvSpPr/>
          <p:nvPr/>
        </p:nvSpPr>
        <p:spPr>
          <a:xfrm>
            <a:off x="1483959" y="5697783"/>
            <a:ext cx="312800" cy="308400"/>
          </a:xfrm>
          <a:prstGeom prst="ellipse">
            <a:avLst/>
          </a:prstGeom>
          <a:solidFill>
            <a:schemeClr val="accent6"/>
          </a:solidFill>
          <a:ln w="9525" cap="flat" cmpd="sng">
            <a:solidFill>
              <a:schemeClr val="dk1"/>
            </a:solidFill>
            <a:prstDash val="solid"/>
            <a:round/>
            <a:headEnd type="none" w="sm" len="sm"/>
            <a:tailEnd type="none" w="sm" len="sm"/>
          </a:ln>
        </p:spPr>
        <p:txBody>
          <a:bodyPr spcFirstLastPara="1" wrap="square" lIns="68567" tIns="68567" rIns="68567" bIns="68567" anchor="ctr" anchorCtr="0">
            <a:noAutofit/>
          </a:bodyPr>
          <a:lstStyle/>
          <a:p>
            <a:pPr>
              <a:buClr>
                <a:srgbClr val="000000"/>
              </a:buClr>
              <a:buSzPts val="800"/>
            </a:pPr>
            <a:r>
              <a:rPr lang="es" sz="1067">
                <a:solidFill>
                  <a:srgbClr val="000000"/>
                </a:solidFill>
                <a:latin typeface="Arial"/>
                <a:ea typeface="Arial"/>
                <a:cs typeface="Arial"/>
                <a:sym typeface="Arial"/>
              </a:rPr>
              <a:t>H</a:t>
            </a:r>
            <a:endParaRPr sz="1067">
              <a:solidFill>
                <a:srgbClr val="000000"/>
              </a:solidFill>
              <a:latin typeface="Arial"/>
              <a:ea typeface="Arial"/>
              <a:cs typeface="Arial"/>
              <a:sym typeface="Arial"/>
            </a:endParaRPr>
          </a:p>
        </p:txBody>
      </p:sp>
      <p:sp>
        <p:nvSpPr>
          <p:cNvPr id="682" name="Google Shape;682;p81"/>
          <p:cNvSpPr txBox="1"/>
          <p:nvPr/>
        </p:nvSpPr>
        <p:spPr>
          <a:xfrm>
            <a:off x="1341387" y="1104884"/>
            <a:ext cx="2525200" cy="364241"/>
          </a:xfrm>
          <a:prstGeom prst="rect">
            <a:avLst/>
          </a:prstGeom>
          <a:noFill/>
          <a:ln>
            <a:noFill/>
          </a:ln>
        </p:spPr>
        <p:txBody>
          <a:bodyPr spcFirstLastPara="1" wrap="square" lIns="68567" tIns="68567" rIns="68567" bIns="68567" anchor="t" anchorCtr="0">
            <a:spAutoFit/>
          </a:bodyPr>
          <a:lstStyle/>
          <a:p>
            <a:r>
              <a:rPr lang="es" sz="1467" b="1">
                <a:solidFill>
                  <a:schemeClr val="dk1"/>
                </a:solidFill>
              </a:rPr>
              <a:t>Perfiles de participantes</a:t>
            </a:r>
            <a:endParaRPr sz="1467" b="1">
              <a:solidFill>
                <a:schemeClr val="dk1"/>
              </a:solidFill>
              <a:latin typeface="Arial"/>
              <a:ea typeface="Arial"/>
              <a:cs typeface="Arial"/>
              <a:sym typeface="Arial"/>
            </a:endParaRPr>
          </a:p>
        </p:txBody>
      </p:sp>
      <p:sp>
        <p:nvSpPr>
          <p:cNvPr id="683" name="Google Shape;683;p81"/>
          <p:cNvSpPr txBox="1"/>
          <p:nvPr/>
        </p:nvSpPr>
        <p:spPr>
          <a:xfrm>
            <a:off x="7921941" y="1125159"/>
            <a:ext cx="2723600" cy="364241"/>
          </a:xfrm>
          <a:prstGeom prst="rect">
            <a:avLst/>
          </a:prstGeom>
          <a:noFill/>
          <a:ln>
            <a:noFill/>
          </a:ln>
        </p:spPr>
        <p:txBody>
          <a:bodyPr spcFirstLastPara="1" wrap="square" lIns="68567" tIns="68567" rIns="68567" bIns="68567" anchor="t" anchorCtr="0">
            <a:spAutoFit/>
          </a:bodyPr>
          <a:lstStyle/>
          <a:p>
            <a:r>
              <a:rPr lang="es" sz="1467" b="1">
                <a:solidFill>
                  <a:schemeClr val="dk1"/>
                </a:solidFill>
              </a:rPr>
              <a:t>Roles</a:t>
            </a:r>
            <a:endParaRPr sz="1467" b="1">
              <a:solidFill>
                <a:schemeClr val="dk1"/>
              </a:solidFill>
              <a:latin typeface="Arial"/>
              <a:ea typeface="Arial"/>
              <a:cs typeface="Arial"/>
              <a:sym typeface="Arial"/>
            </a:endParaRPr>
          </a:p>
        </p:txBody>
      </p:sp>
      <p:cxnSp>
        <p:nvCxnSpPr>
          <p:cNvPr id="684" name="Google Shape;684;p81"/>
          <p:cNvCxnSpPr/>
          <p:nvPr/>
        </p:nvCxnSpPr>
        <p:spPr>
          <a:xfrm>
            <a:off x="7469325" y="919017"/>
            <a:ext cx="3600" cy="5252400"/>
          </a:xfrm>
          <a:prstGeom prst="straightConnector1">
            <a:avLst/>
          </a:prstGeom>
          <a:noFill/>
          <a:ln w="9525" cap="flat" cmpd="sng">
            <a:solidFill>
              <a:schemeClr val="dk2"/>
            </a:solidFill>
            <a:prstDash val="dot"/>
            <a:round/>
            <a:headEnd type="none" w="med" len="med"/>
            <a:tailEnd type="none" w="med" len="med"/>
          </a:ln>
        </p:spPr>
      </p:cxnSp>
      <p:pic>
        <p:nvPicPr>
          <p:cNvPr id="686" name="Google Shape;686;p81"/>
          <p:cNvPicPr preferRelativeResize="0"/>
          <p:nvPr/>
        </p:nvPicPr>
        <p:blipFill rotWithShape="1">
          <a:blip r:embed="rId5">
            <a:alphaModFix/>
          </a:blip>
          <a:srcRect/>
          <a:stretch/>
        </p:blipFill>
        <p:spPr>
          <a:xfrm>
            <a:off x="9109545" y="4560520"/>
            <a:ext cx="596352" cy="576000"/>
          </a:xfrm>
          <a:prstGeom prst="rect">
            <a:avLst/>
          </a:prstGeom>
          <a:noFill/>
          <a:ln>
            <a:noFill/>
          </a:ln>
        </p:spPr>
      </p:pic>
      <p:sp>
        <p:nvSpPr>
          <p:cNvPr id="687" name="Google Shape;687;p81"/>
          <p:cNvSpPr/>
          <p:nvPr/>
        </p:nvSpPr>
        <p:spPr>
          <a:xfrm>
            <a:off x="1314733" y="1989900"/>
            <a:ext cx="5377600" cy="4133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endParaRPr sz="2400"/>
          </a:p>
        </p:txBody>
      </p:sp>
      <p:pic>
        <p:nvPicPr>
          <p:cNvPr id="688" name="Google Shape;688;p81"/>
          <p:cNvPicPr preferRelativeResize="0"/>
          <p:nvPr/>
        </p:nvPicPr>
        <p:blipFill>
          <a:blip r:embed="rId6">
            <a:alphaModFix/>
          </a:blip>
          <a:stretch>
            <a:fillRect/>
          </a:stretch>
        </p:blipFill>
        <p:spPr>
          <a:xfrm>
            <a:off x="1341400" y="1761099"/>
            <a:ext cx="5842000" cy="4046663"/>
          </a:xfrm>
          <a:prstGeom prst="rect">
            <a:avLst/>
          </a:prstGeom>
          <a:noFill/>
          <a:ln>
            <a:noFill/>
          </a:ln>
        </p:spPr>
      </p:pic>
      <p:sp>
        <p:nvSpPr>
          <p:cNvPr id="2" name="Rectángulo 1"/>
          <p:cNvSpPr/>
          <p:nvPr/>
        </p:nvSpPr>
        <p:spPr>
          <a:xfrm>
            <a:off x="314018" y="142815"/>
            <a:ext cx="6096000" cy="978729"/>
          </a:xfrm>
          <a:prstGeom prst="rect">
            <a:avLst/>
          </a:prstGeom>
        </p:spPr>
        <p:txBody>
          <a:bodyPr>
            <a:spAutoFit/>
          </a:bodyPr>
          <a:lstStyle/>
          <a:p>
            <a:pPr>
              <a:lnSpc>
                <a:spcPct val="90000"/>
              </a:lnSpc>
              <a:spcBef>
                <a:spcPct val="0"/>
              </a:spcBef>
              <a:buClr>
                <a:srgbClr val="3E3E3E"/>
              </a:buClr>
              <a:buSzPts val="2160"/>
            </a:pPr>
            <a:r>
              <a:rPr lang="es" sz="3200" dirty="0">
                <a:latin typeface="+mj-lt"/>
                <a:ea typeface="+mj-ea"/>
                <a:cs typeface="+mj-cs"/>
              </a:rPr>
              <a:t>Los roles de los participantes en proyectos de ciencia ciudadana </a:t>
            </a:r>
            <a:endParaRPr lang="es-AR" sz="3200" dirty="0">
              <a:latin typeface="+mj-lt"/>
              <a:ea typeface="+mj-ea"/>
              <a:cs typeface="+mj-cs"/>
            </a:endParaRPr>
          </a:p>
        </p:txBody>
      </p:sp>
      <p:pic>
        <p:nvPicPr>
          <p:cNvPr id="24" name="Google Shape;288;p46"/>
          <p:cNvPicPr preferRelativeResize="0"/>
          <p:nvPr/>
        </p:nvPicPr>
        <p:blipFill>
          <a:blip r:embed="rId7">
            <a:alphaModFix/>
          </a:blip>
          <a:stretch>
            <a:fillRect/>
          </a:stretch>
        </p:blipFill>
        <p:spPr>
          <a:xfrm>
            <a:off x="10142525" y="6237780"/>
            <a:ext cx="2049475" cy="532975"/>
          </a:xfrm>
          <a:prstGeom prst="rect">
            <a:avLst/>
          </a:prstGeom>
          <a:noFill/>
          <a:ln>
            <a:noFill/>
          </a:ln>
        </p:spPr>
      </p:pic>
      <p:pic>
        <p:nvPicPr>
          <p:cNvPr id="25" name="Google Shape;320;p48"/>
          <p:cNvPicPr preferRelativeResize="0"/>
          <p:nvPr/>
        </p:nvPicPr>
        <p:blipFill rotWithShape="1">
          <a:blip r:embed="rId8">
            <a:alphaModFix/>
          </a:blip>
          <a:srcRect/>
          <a:stretch/>
        </p:blipFill>
        <p:spPr>
          <a:xfrm>
            <a:off x="7944144" y="6237780"/>
            <a:ext cx="1436914" cy="511990"/>
          </a:xfrm>
          <a:prstGeom prst="rect">
            <a:avLst/>
          </a:prstGeom>
          <a:noFill/>
          <a:ln>
            <a:noFill/>
          </a:ln>
        </p:spPr>
      </p:pic>
    </p:spTree>
    <p:extLst>
      <p:ext uri="{BB962C8B-B14F-4D97-AF65-F5344CB8AC3E}">
        <p14:creationId xmlns:p14="http://schemas.microsoft.com/office/powerpoint/2010/main" val="3718027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80997" y="1808431"/>
            <a:ext cx="6375400" cy="4659115"/>
          </a:xfrm>
        </p:spPr>
        <p:txBody>
          <a:bodyPr>
            <a:normAutofit/>
          </a:bodyPr>
          <a:lstStyle/>
          <a:p>
            <a:pPr marL="0" indent="0">
              <a:buNone/>
            </a:pPr>
            <a:endParaRPr lang="es-ES" sz="2300" dirty="0" smtClean="0"/>
          </a:p>
          <a:p>
            <a:pPr lvl="1"/>
            <a:r>
              <a:rPr lang="es-ES" sz="1900" dirty="0" smtClean="0"/>
              <a:t>Moviliza recursos, aporta conocimiento nuevo y difícil de conseguir por otros medios</a:t>
            </a:r>
          </a:p>
          <a:p>
            <a:pPr lvl="2"/>
            <a:r>
              <a:rPr lang="es-ES" sz="1600" dirty="0" smtClean="0"/>
              <a:t>Dimensiones: espacial, temporal, temática</a:t>
            </a:r>
          </a:p>
          <a:p>
            <a:pPr lvl="1"/>
            <a:r>
              <a:rPr lang="es-ES" sz="1900" dirty="0" smtClean="0"/>
              <a:t>Procesos que reducen brechas entre ciencia y sociedad</a:t>
            </a:r>
          </a:p>
          <a:p>
            <a:pPr lvl="2">
              <a:lnSpc>
                <a:spcPct val="100000"/>
              </a:lnSpc>
            </a:pPr>
            <a:r>
              <a:rPr lang="es-ES" sz="1600" dirty="0"/>
              <a:t>Desarrolla capacidades</a:t>
            </a:r>
          </a:p>
          <a:p>
            <a:pPr lvl="1"/>
            <a:r>
              <a:rPr lang="es-ES" sz="1900" dirty="0" smtClean="0"/>
              <a:t>Promueve transformación</a:t>
            </a:r>
          </a:p>
          <a:p>
            <a:pPr lvl="2"/>
            <a:r>
              <a:rPr lang="es-ES" sz="1600" dirty="0"/>
              <a:t>Orienta investigación hacia necesidades </a:t>
            </a:r>
            <a:r>
              <a:rPr lang="es-ES" sz="1600" dirty="0" smtClean="0"/>
              <a:t>socio-ambientales</a:t>
            </a:r>
            <a:endParaRPr lang="es-ES" sz="1600" dirty="0"/>
          </a:p>
          <a:p>
            <a:pPr lvl="2"/>
            <a:r>
              <a:rPr lang="es-ES" sz="1600" dirty="0" smtClean="0"/>
              <a:t>Movilización y legitimidad</a:t>
            </a:r>
          </a:p>
          <a:p>
            <a:pPr lvl="2"/>
            <a:endParaRPr lang="es-AR" sz="1900" dirty="0"/>
          </a:p>
        </p:txBody>
      </p:sp>
      <p:pic>
        <p:nvPicPr>
          <p:cNvPr id="6" name="Imagen 5"/>
          <p:cNvPicPr>
            <a:picLocks noChangeAspect="1"/>
          </p:cNvPicPr>
          <p:nvPr/>
        </p:nvPicPr>
        <p:blipFill>
          <a:blip r:embed="rId3"/>
          <a:stretch>
            <a:fillRect/>
          </a:stretch>
        </p:blipFill>
        <p:spPr>
          <a:xfrm>
            <a:off x="5014500" y="3329496"/>
            <a:ext cx="1384060" cy="535413"/>
          </a:xfrm>
          <a:prstGeom prst="rect">
            <a:avLst/>
          </a:prstGeom>
        </p:spPr>
      </p:pic>
      <p:sp>
        <p:nvSpPr>
          <p:cNvPr id="2" name="Título 1"/>
          <p:cNvSpPr>
            <a:spLocks noGrp="1"/>
          </p:cNvSpPr>
          <p:nvPr>
            <p:ph type="title"/>
          </p:nvPr>
        </p:nvSpPr>
        <p:spPr>
          <a:xfrm>
            <a:off x="553720" y="230188"/>
            <a:ext cx="10515600" cy="1325563"/>
          </a:xfrm>
        </p:spPr>
        <p:txBody>
          <a:bodyPr/>
          <a:lstStyle/>
          <a:p>
            <a:r>
              <a:rPr lang="en-GB" dirty="0" err="1" smtClean="0"/>
              <a:t>Ciencia</a:t>
            </a:r>
            <a:r>
              <a:rPr lang="en-GB" dirty="0" smtClean="0"/>
              <a:t> </a:t>
            </a:r>
            <a:r>
              <a:rPr lang="en-GB" dirty="0" err="1" smtClean="0"/>
              <a:t>ciudadana</a:t>
            </a:r>
            <a:r>
              <a:rPr lang="en-GB" dirty="0" smtClean="0"/>
              <a:t> y participative</a:t>
            </a:r>
            <a:br>
              <a:rPr lang="en-GB" dirty="0" smtClean="0"/>
            </a:br>
            <a:r>
              <a:rPr lang="en-GB" dirty="0" err="1" smtClean="0"/>
              <a:t>Beneficios</a:t>
            </a:r>
            <a:r>
              <a:rPr lang="en-GB" dirty="0" smtClean="0"/>
              <a:t> </a:t>
            </a:r>
            <a:r>
              <a:rPr lang="en-GB" dirty="0" err="1" smtClean="0"/>
              <a:t>atribuidos</a:t>
            </a:r>
            <a:endParaRPr lang="es-AR" dirty="0"/>
          </a:p>
        </p:txBody>
      </p:sp>
      <p:pic>
        <p:nvPicPr>
          <p:cNvPr id="4" name="Picture 6" descr="Fig.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26217" y="1690688"/>
            <a:ext cx="4897683" cy="4894603"/>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10613880" y="6412451"/>
            <a:ext cx="1479840" cy="307777"/>
          </a:xfrm>
          <a:prstGeom prst="rect">
            <a:avLst/>
          </a:prstGeom>
          <a:noFill/>
        </p:spPr>
        <p:txBody>
          <a:bodyPr wrap="square" rtlCol="0">
            <a:spAutoFit/>
          </a:bodyPr>
          <a:lstStyle/>
          <a:p>
            <a:r>
              <a:rPr lang="es-AR" sz="1400" dirty="0" smtClean="0"/>
              <a:t>Fritz et al (2019)</a:t>
            </a:r>
            <a:endParaRPr lang="es-AR" sz="1400" dirty="0"/>
          </a:p>
        </p:txBody>
      </p:sp>
      <p:pic>
        <p:nvPicPr>
          <p:cNvPr id="7" name="Imagen 6"/>
          <p:cNvPicPr>
            <a:picLocks noChangeAspect="1"/>
          </p:cNvPicPr>
          <p:nvPr/>
        </p:nvPicPr>
        <p:blipFill>
          <a:blip r:embed="rId5"/>
          <a:stretch>
            <a:fillRect/>
          </a:stretch>
        </p:blipFill>
        <p:spPr>
          <a:xfrm>
            <a:off x="5441625" y="2660366"/>
            <a:ext cx="1214772" cy="336232"/>
          </a:xfrm>
          <a:prstGeom prst="rect">
            <a:avLst/>
          </a:prstGeom>
        </p:spPr>
      </p:pic>
      <p:pic>
        <p:nvPicPr>
          <p:cNvPr id="8" name="Imagen 7"/>
          <p:cNvPicPr>
            <a:picLocks noChangeAspect="1"/>
          </p:cNvPicPr>
          <p:nvPr/>
        </p:nvPicPr>
        <p:blipFill>
          <a:blip r:embed="rId6"/>
          <a:stretch>
            <a:fillRect/>
          </a:stretch>
        </p:blipFill>
        <p:spPr>
          <a:xfrm>
            <a:off x="3668175" y="3686718"/>
            <a:ext cx="1346325" cy="356381"/>
          </a:xfrm>
          <a:prstGeom prst="rect">
            <a:avLst/>
          </a:prstGeom>
        </p:spPr>
      </p:pic>
      <p:pic>
        <p:nvPicPr>
          <p:cNvPr id="9" name="Imagen 8"/>
          <p:cNvPicPr>
            <a:picLocks noChangeAspect="1"/>
          </p:cNvPicPr>
          <p:nvPr/>
        </p:nvPicPr>
        <p:blipFill>
          <a:blip r:embed="rId7"/>
          <a:stretch>
            <a:fillRect/>
          </a:stretch>
        </p:blipFill>
        <p:spPr>
          <a:xfrm>
            <a:off x="3936884" y="4401208"/>
            <a:ext cx="1267747" cy="510013"/>
          </a:xfrm>
          <a:prstGeom prst="rect">
            <a:avLst/>
          </a:prstGeom>
        </p:spPr>
      </p:pic>
      <p:sp>
        <p:nvSpPr>
          <p:cNvPr id="10" name="Rectángulo 9"/>
          <p:cNvSpPr/>
          <p:nvPr/>
        </p:nvSpPr>
        <p:spPr>
          <a:xfrm>
            <a:off x="7427377" y="1331968"/>
            <a:ext cx="3741922" cy="369332"/>
          </a:xfrm>
          <a:prstGeom prst="rect">
            <a:avLst/>
          </a:prstGeom>
        </p:spPr>
        <p:txBody>
          <a:bodyPr wrap="none">
            <a:spAutoFit/>
          </a:bodyPr>
          <a:lstStyle/>
          <a:p>
            <a:r>
              <a:rPr lang="es-ES" dirty="0"/>
              <a:t>Potencial para el desarrollo sostenible</a:t>
            </a:r>
          </a:p>
        </p:txBody>
      </p:sp>
    </p:spTree>
    <p:extLst>
      <p:ext uri="{BB962C8B-B14F-4D97-AF65-F5344CB8AC3E}">
        <p14:creationId xmlns:p14="http://schemas.microsoft.com/office/powerpoint/2010/main" val="1144416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Desafíos de la ciencia ciudadana y participativa</a:t>
            </a:r>
            <a:endParaRPr lang="es-AR" dirty="0"/>
          </a:p>
        </p:txBody>
      </p:sp>
      <p:sp>
        <p:nvSpPr>
          <p:cNvPr id="3" name="Marcador de contenido 2"/>
          <p:cNvSpPr>
            <a:spLocks noGrp="1"/>
          </p:cNvSpPr>
          <p:nvPr>
            <p:ph idx="1"/>
          </p:nvPr>
        </p:nvSpPr>
        <p:spPr/>
        <p:txBody>
          <a:bodyPr>
            <a:normAutofit fontScale="92500" lnSpcReduction="20000"/>
          </a:bodyPr>
          <a:lstStyle/>
          <a:p>
            <a:pPr marL="914400" lvl="1" indent="-457200"/>
            <a:r>
              <a:rPr lang="es-ES" sz="2800" dirty="0" smtClean="0">
                <a:solidFill>
                  <a:schemeClr val="accent1"/>
                </a:solidFill>
              </a:rPr>
              <a:t>Gestionar la participación</a:t>
            </a:r>
            <a:r>
              <a:rPr lang="es-ES" sz="2800" dirty="0" smtClean="0">
                <a:solidFill>
                  <a:schemeClr val="accent5"/>
                </a:solidFill>
              </a:rPr>
              <a:t> </a:t>
            </a:r>
            <a:r>
              <a:rPr lang="es-ES" sz="2800" dirty="0">
                <a:solidFill>
                  <a:schemeClr val="accent1"/>
                </a:solidFill>
              </a:rPr>
              <a:t>de actores diversos</a:t>
            </a:r>
          </a:p>
          <a:p>
            <a:pPr marL="1371600" lvl="2" indent="-457200"/>
            <a:r>
              <a:rPr lang="es-ES" sz="2400" dirty="0" smtClean="0"/>
              <a:t>Motivar y sostener compromiso</a:t>
            </a:r>
          </a:p>
          <a:p>
            <a:pPr marL="1371600" lvl="2" indent="-457200"/>
            <a:r>
              <a:rPr lang="es-ES" sz="2400" dirty="0" smtClean="0"/>
              <a:t>Garantizar igualdad de oportunidades para participar, evitar </a:t>
            </a:r>
            <a:r>
              <a:rPr lang="es-ES" sz="2400" dirty="0" err="1" smtClean="0"/>
              <a:t>tokenismo</a:t>
            </a:r>
            <a:endParaRPr lang="es-ES" sz="2400" dirty="0" smtClean="0"/>
          </a:p>
          <a:p>
            <a:pPr marL="1371600" lvl="2" indent="-457200"/>
            <a:r>
              <a:rPr lang="es-ES" sz="2400" dirty="0" smtClean="0"/>
              <a:t>Cuestiones éticas: explotación, consentimiento, uso del conocimiento </a:t>
            </a:r>
            <a:endParaRPr lang="es-ES" sz="2400" dirty="0"/>
          </a:p>
          <a:p>
            <a:pPr marL="914400" lvl="1" indent="-457200"/>
            <a:r>
              <a:rPr lang="es-ES" sz="2800" dirty="0" smtClean="0">
                <a:solidFill>
                  <a:schemeClr val="accent1"/>
                </a:solidFill>
              </a:rPr>
              <a:t>Datos</a:t>
            </a:r>
            <a:r>
              <a:rPr lang="es-ES" sz="2800" dirty="0" smtClean="0"/>
              <a:t> </a:t>
            </a:r>
          </a:p>
          <a:p>
            <a:pPr marL="1371600" lvl="2" indent="-457200"/>
            <a:r>
              <a:rPr lang="es-ES" sz="2400" dirty="0" smtClean="0"/>
              <a:t>Sesgos</a:t>
            </a:r>
          </a:p>
          <a:p>
            <a:pPr marL="1371600" lvl="2" indent="-457200"/>
            <a:r>
              <a:rPr lang="es-ES" sz="2400" dirty="0" smtClean="0"/>
              <a:t>Fragmentación, comparación con otras fuentes</a:t>
            </a:r>
          </a:p>
          <a:p>
            <a:pPr marL="1371600" lvl="2" indent="-457200"/>
            <a:r>
              <a:rPr lang="es-ES" sz="2400" dirty="0" smtClean="0"/>
              <a:t>Manejo </a:t>
            </a:r>
            <a:r>
              <a:rPr lang="es-ES" sz="2400" dirty="0"/>
              <a:t>datos </a:t>
            </a:r>
            <a:r>
              <a:rPr lang="es-ES" sz="2400" dirty="0" smtClean="0"/>
              <a:t>sensibles</a:t>
            </a:r>
          </a:p>
          <a:p>
            <a:pPr marL="1371600" lvl="2" indent="-457200"/>
            <a:r>
              <a:rPr lang="es-ES" sz="2400" dirty="0" smtClean="0"/>
              <a:t>Uso para fines diferentes de los esperados por la comunidad</a:t>
            </a:r>
            <a:endParaRPr lang="es-ES" sz="2400" dirty="0"/>
          </a:p>
          <a:p>
            <a:pPr marL="914400" lvl="1" indent="-457200"/>
            <a:r>
              <a:rPr lang="es-ES" sz="2800" dirty="0">
                <a:solidFill>
                  <a:schemeClr val="accent1"/>
                </a:solidFill>
              </a:rPr>
              <a:t>Tensiones con sistema científico tradicional</a:t>
            </a:r>
            <a:r>
              <a:rPr lang="es-ES" sz="2800" dirty="0"/>
              <a:t>: </a:t>
            </a:r>
            <a:endParaRPr lang="es-ES" sz="2800" dirty="0" smtClean="0"/>
          </a:p>
          <a:p>
            <a:pPr marL="1371600" lvl="2" indent="-457200"/>
            <a:r>
              <a:rPr lang="es-ES" sz="2400" dirty="0" smtClean="0"/>
              <a:t>Capacidades </a:t>
            </a:r>
            <a:r>
              <a:rPr lang="es-ES" sz="2400" dirty="0" err="1" smtClean="0"/>
              <a:t>e.g</a:t>
            </a:r>
            <a:r>
              <a:rPr lang="es-ES" sz="2400" dirty="0" smtClean="0"/>
              <a:t>. no hay entrenamiento para gestionar participación, consideraciones éticas</a:t>
            </a:r>
          </a:p>
          <a:p>
            <a:pPr marL="1371600" lvl="2" indent="-457200"/>
            <a:r>
              <a:rPr lang="es-ES" sz="2400" dirty="0" smtClean="0"/>
              <a:t>Tiempo, recursos y esfuerzos que no entran encajan en grillas de evaluación para promoción y financiamiento</a:t>
            </a:r>
          </a:p>
          <a:p>
            <a:pPr marL="1371600" lvl="2" indent="-457200"/>
            <a:endParaRPr lang="es-AR" dirty="0"/>
          </a:p>
        </p:txBody>
      </p:sp>
    </p:spTree>
    <p:extLst>
      <p:ext uri="{BB962C8B-B14F-4D97-AF65-F5344CB8AC3E}">
        <p14:creationId xmlns:p14="http://schemas.microsoft.com/office/powerpoint/2010/main" val="31165912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err="1" smtClean="0"/>
              <a:t>Recomendaciones</a:t>
            </a:r>
            <a:r>
              <a:rPr lang="en-GB" dirty="0" smtClean="0"/>
              <a:t> y </a:t>
            </a:r>
            <a:r>
              <a:rPr lang="en-GB" dirty="0" err="1" smtClean="0"/>
              <a:t>líneas</a:t>
            </a:r>
            <a:r>
              <a:rPr lang="en-GB" dirty="0" smtClean="0"/>
              <a:t> de </a:t>
            </a:r>
            <a:r>
              <a:rPr lang="en-GB" dirty="0" err="1" smtClean="0"/>
              <a:t>acción</a:t>
            </a:r>
            <a:r>
              <a:rPr lang="en-GB" dirty="0" smtClean="0"/>
              <a:t> (Argentina)</a:t>
            </a:r>
            <a:endParaRPr lang="es-AR" dirty="0"/>
          </a:p>
        </p:txBody>
      </p:sp>
      <p:sp>
        <p:nvSpPr>
          <p:cNvPr id="3" name="Marcador de contenido 2"/>
          <p:cNvSpPr>
            <a:spLocks noGrp="1"/>
          </p:cNvSpPr>
          <p:nvPr>
            <p:ph idx="1"/>
          </p:nvPr>
        </p:nvSpPr>
        <p:spPr/>
        <p:txBody>
          <a:bodyPr>
            <a:normAutofit fontScale="85000" lnSpcReduction="20000"/>
          </a:bodyPr>
          <a:lstStyle/>
          <a:p>
            <a:pPr marL="914400" lvl="1" indent="-457200"/>
            <a:r>
              <a:rPr lang="es-ES" sz="2800" dirty="0">
                <a:solidFill>
                  <a:schemeClr val="accent1"/>
                </a:solidFill>
              </a:rPr>
              <a:t>Gestionar la participación</a:t>
            </a:r>
            <a:r>
              <a:rPr lang="es-ES" sz="2800" dirty="0">
                <a:solidFill>
                  <a:schemeClr val="accent5"/>
                </a:solidFill>
              </a:rPr>
              <a:t> </a:t>
            </a:r>
            <a:r>
              <a:rPr lang="es-ES" sz="2800" dirty="0">
                <a:solidFill>
                  <a:schemeClr val="accent1"/>
                </a:solidFill>
              </a:rPr>
              <a:t>de actores diversos</a:t>
            </a:r>
          </a:p>
          <a:p>
            <a:pPr marL="1371600" lvl="2" indent="-457200"/>
            <a:r>
              <a:rPr lang="es-ES" sz="2400" dirty="0" smtClean="0"/>
              <a:t>Comités de ética – procedimientos dinámicos de consentimiento</a:t>
            </a:r>
          </a:p>
          <a:p>
            <a:pPr marL="1371600" lvl="2" indent="-457200"/>
            <a:r>
              <a:rPr lang="es-ES" sz="2400" dirty="0" smtClean="0"/>
              <a:t>Vincular con actividades de vocaciones científicas</a:t>
            </a:r>
          </a:p>
          <a:p>
            <a:pPr marL="1371600" lvl="2" indent="-457200"/>
            <a:r>
              <a:rPr lang="es-ES" sz="2400" dirty="0" smtClean="0"/>
              <a:t>Cultura de participación</a:t>
            </a:r>
          </a:p>
          <a:p>
            <a:pPr marL="1371600" lvl="2" indent="-457200"/>
            <a:r>
              <a:rPr lang="es-ES" sz="2400" dirty="0" smtClean="0"/>
              <a:t>Articulación con instancias de vinculación (</a:t>
            </a:r>
            <a:r>
              <a:rPr lang="es-ES" sz="2400" dirty="0" err="1" smtClean="0"/>
              <a:t>e.g</a:t>
            </a:r>
            <a:r>
              <a:rPr lang="es-ES" sz="2400" dirty="0" smtClean="0"/>
              <a:t>. extensión)</a:t>
            </a:r>
          </a:p>
          <a:p>
            <a:pPr marL="1371600" lvl="2" indent="-457200"/>
            <a:r>
              <a:rPr lang="es-ES" sz="2400" dirty="0" err="1" smtClean="0"/>
              <a:t>Visibilización</a:t>
            </a:r>
            <a:r>
              <a:rPr lang="es-ES" sz="2400" dirty="0" smtClean="0"/>
              <a:t> de proyectos de CC</a:t>
            </a:r>
          </a:p>
          <a:p>
            <a:pPr marL="914400" lvl="1" indent="-457200"/>
            <a:r>
              <a:rPr lang="es-ES" sz="2800" dirty="0" smtClean="0"/>
              <a:t> </a:t>
            </a:r>
            <a:r>
              <a:rPr lang="es-ES" sz="3200" dirty="0" smtClean="0">
                <a:solidFill>
                  <a:schemeClr val="accent1"/>
                </a:solidFill>
              </a:rPr>
              <a:t>Datos</a:t>
            </a:r>
            <a:r>
              <a:rPr lang="es-ES" sz="3200" dirty="0" smtClean="0"/>
              <a:t> </a:t>
            </a:r>
            <a:endParaRPr lang="es-ES" sz="3200" dirty="0"/>
          </a:p>
          <a:p>
            <a:pPr marL="1371600" lvl="2" indent="-457200"/>
            <a:r>
              <a:rPr lang="es-ES" sz="2400" dirty="0" smtClean="0"/>
              <a:t>Instancias de experimentación con datos de CC</a:t>
            </a:r>
            <a:endParaRPr lang="es-ES" sz="2400" dirty="0"/>
          </a:p>
          <a:p>
            <a:pPr marL="1371600" lvl="2" indent="-457200"/>
            <a:r>
              <a:rPr lang="es-ES" sz="2400" dirty="0" smtClean="0"/>
              <a:t>Formación en datos abiertos</a:t>
            </a:r>
          </a:p>
          <a:p>
            <a:pPr marL="1371600" lvl="2" indent="-457200"/>
            <a:r>
              <a:rPr lang="es-ES" sz="2400" dirty="0" smtClean="0"/>
              <a:t>Herramientas digitales de validación de datos y protección de datos personales</a:t>
            </a:r>
          </a:p>
          <a:p>
            <a:pPr marL="1371600" lvl="2" indent="-457200"/>
            <a:r>
              <a:rPr lang="es-ES" sz="2400" dirty="0" smtClean="0"/>
              <a:t>Generar pautas para la gobernanza de herramientas y datos de CC</a:t>
            </a:r>
            <a:endParaRPr lang="es-ES" sz="2400" dirty="0"/>
          </a:p>
          <a:p>
            <a:pPr marL="914400" lvl="1" indent="-457200"/>
            <a:r>
              <a:rPr lang="es-ES" sz="2800" dirty="0">
                <a:solidFill>
                  <a:schemeClr val="accent1"/>
                </a:solidFill>
              </a:rPr>
              <a:t>Tensiones con sistema científico tradicional</a:t>
            </a:r>
            <a:r>
              <a:rPr lang="es-ES" sz="2800" dirty="0"/>
              <a:t>: </a:t>
            </a:r>
          </a:p>
          <a:p>
            <a:pPr marL="1371600" lvl="2" indent="-457200"/>
            <a:r>
              <a:rPr lang="es-ES" sz="2400" dirty="0" smtClean="0"/>
              <a:t>Valorar colaboración – empezando por </a:t>
            </a:r>
            <a:r>
              <a:rPr lang="es-ES" sz="2400" dirty="0" err="1" smtClean="0"/>
              <a:t>co</a:t>
            </a:r>
            <a:r>
              <a:rPr lang="es-ES" sz="2400" dirty="0" smtClean="0"/>
              <a:t>-autoría</a:t>
            </a:r>
            <a:endParaRPr lang="es-ES" sz="2400" dirty="0"/>
          </a:p>
          <a:p>
            <a:pPr marL="1371600" lvl="2" indent="-457200"/>
            <a:r>
              <a:rPr lang="es-ES" sz="2400" dirty="0" smtClean="0"/>
              <a:t>Definir prioridades institucionales acorde a misiones de instituciones académicas</a:t>
            </a:r>
          </a:p>
          <a:p>
            <a:pPr marL="1371600" lvl="2" indent="-457200"/>
            <a:r>
              <a:rPr lang="es-ES" sz="2400" dirty="0" smtClean="0"/>
              <a:t>Indicadores de impacto específicos consistentes con esas prioridades</a:t>
            </a:r>
            <a:endParaRPr lang="es-ES" sz="2400" dirty="0"/>
          </a:p>
          <a:p>
            <a:endParaRPr lang="es-AR" dirty="0"/>
          </a:p>
        </p:txBody>
      </p:sp>
    </p:spTree>
    <p:extLst>
      <p:ext uri="{BB962C8B-B14F-4D97-AF65-F5344CB8AC3E}">
        <p14:creationId xmlns:p14="http://schemas.microsoft.com/office/powerpoint/2010/main" val="85339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err="1" smtClean="0"/>
              <a:t>Bibliografía</a:t>
            </a:r>
            <a:endParaRPr lang="es-AR" dirty="0"/>
          </a:p>
        </p:txBody>
      </p:sp>
      <p:sp>
        <p:nvSpPr>
          <p:cNvPr id="3" name="Marcador de contenido 2"/>
          <p:cNvSpPr>
            <a:spLocks noGrp="1"/>
          </p:cNvSpPr>
          <p:nvPr>
            <p:ph idx="1"/>
          </p:nvPr>
        </p:nvSpPr>
        <p:spPr/>
        <p:txBody>
          <a:bodyPr>
            <a:normAutofit fontScale="62500" lnSpcReduction="20000"/>
          </a:bodyPr>
          <a:lstStyle/>
          <a:p>
            <a:r>
              <a:rPr lang="en-US" dirty="0" smtClean="0">
                <a:effectLst/>
              </a:rPr>
              <a:t>Arza, V., &amp; </a:t>
            </a:r>
            <a:r>
              <a:rPr lang="en-US" dirty="0" err="1" smtClean="0">
                <a:effectLst/>
              </a:rPr>
              <a:t>Fressoli</a:t>
            </a:r>
            <a:r>
              <a:rPr lang="en-US" dirty="0" smtClean="0">
                <a:effectLst/>
              </a:rPr>
              <a:t>, M. (2018). Systematizing benefits of open science practices. </a:t>
            </a:r>
            <a:r>
              <a:rPr lang="en-US" i="1" dirty="0" smtClean="0">
                <a:effectLst/>
              </a:rPr>
              <a:t>Information Services &amp; Use</a:t>
            </a:r>
            <a:r>
              <a:rPr lang="en-US" dirty="0" smtClean="0">
                <a:effectLst/>
              </a:rPr>
              <a:t>, </a:t>
            </a:r>
            <a:r>
              <a:rPr lang="en-US" i="1" dirty="0" smtClean="0">
                <a:effectLst/>
              </a:rPr>
              <a:t>37</a:t>
            </a:r>
            <a:r>
              <a:rPr lang="en-US" dirty="0" smtClean="0">
                <a:effectLst/>
              </a:rPr>
              <a:t>(4), 463–474. </a:t>
            </a:r>
            <a:r>
              <a:rPr lang="en-US" dirty="0" smtClean="0">
                <a:effectLst/>
                <a:hlinkClick r:id="rId3"/>
              </a:rPr>
              <a:t>https://doi.org/10.3233/ISU-170861</a:t>
            </a:r>
            <a:endParaRPr lang="en-US" dirty="0" smtClean="0">
              <a:effectLst/>
            </a:endParaRPr>
          </a:p>
          <a:p>
            <a:r>
              <a:rPr lang="es-ES" dirty="0" smtClean="0"/>
              <a:t>Comité Asesor de Ciencia Abierta y Ciudadana (2022) Diagnóstico y lineamientos para una política nacional de ciencia abierta en Argentina</a:t>
            </a:r>
            <a:endParaRPr lang="en-US" dirty="0" smtClean="0"/>
          </a:p>
          <a:p>
            <a:r>
              <a:rPr lang="es-AR" dirty="0" smtClean="0"/>
              <a:t>De </a:t>
            </a:r>
            <a:r>
              <a:rPr lang="es-AR" dirty="0"/>
              <a:t>Filippo, Daniela; D’Onofrio, María Guillermina. “</a:t>
            </a:r>
            <a:r>
              <a:rPr lang="es-AR" dirty="0" err="1"/>
              <a:t>Scope</a:t>
            </a:r>
            <a:r>
              <a:rPr lang="es-AR" dirty="0"/>
              <a:t> and </a:t>
            </a:r>
            <a:r>
              <a:rPr lang="es-AR" dirty="0" err="1"/>
              <a:t>limitations</a:t>
            </a:r>
            <a:r>
              <a:rPr lang="es-AR" dirty="0"/>
              <a:t> of open </a:t>
            </a:r>
            <a:r>
              <a:rPr lang="es-AR" dirty="0" err="1"/>
              <a:t>science</a:t>
            </a:r>
            <a:r>
              <a:rPr lang="es-AR" dirty="0"/>
              <a:t> in </a:t>
            </a:r>
            <a:r>
              <a:rPr lang="es-AR" dirty="0" err="1"/>
              <a:t>Latin</a:t>
            </a:r>
            <a:r>
              <a:rPr lang="es-AR" dirty="0"/>
              <a:t> </a:t>
            </a:r>
            <a:r>
              <a:rPr lang="es-AR" dirty="0" err="1"/>
              <a:t>America</a:t>
            </a:r>
            <a:r>
              <a:rPr lang="es-AR" dirty="0"/>
              <a:t>: </a:t>
            </a:r>
            <a:r>
              <a:rPr lang="es-AR" dirty="0" err="1"/>
              <a:t>analysis</a:t>
            </a:r>
            <a:r>
              <a:rPr lang="es-AR" dirty="0"/>
              <a:t> of </a:t>
            </a:r>
            <a:r>
              <a:rPr lang="es-AR" dirty="0" err="1"/>
              <a:t>public</a:t>
            </a:r>
            <a:r>
              <a:rPr lang="es-AR" dirty="0"/>
              <a:t> </a:t>
            </a:r>
            <a:r>
              <a:rPr lang="es-AR" dirty="0" err="1"/>
              <a:t>policies</a:t>
            </a:r>
            <a:r>
              <a:rPr lang="es-AR" dirty="0"/>
              <a:t> and </a:t>
            </a:r>
            <a:r>
              <a:rPr lang="es-AR" dirty="0" err="1"/>
              <a:t>scientific</a:t>
            </a:r>
            <a:r>
              <a:rPr lang="es-AR" dirty="0"/>
              <a:t> </a:t>
            </a:r>
            <a:r>
              <a:rPr lang="es-AR" dirty="0" err="1"/>
              <a:t>publications</a:t>
            </a:r>
            <a:r>
              <a:rPr lang="es-AR" dirty="0"/>
              <a:t>”. </a:t>
            </a:r>
            <a:r>
              <a:rPr lang="es-AR" i="1" dirty="0"/>
              <a:t>Hipertext.net</a:t>
            </a:r>
            <a:r>
              <a:rPr lang="es-AR" dirty="0"/>
              <a:t>, 2019, </a:t>
            </a:r>
            <a:r>
              <a:rPr lang="es-AR" dirty="0" err="1"/>
              <a:t>Num</a:t>
            </a:r>
            <a:r>
              <a:rPr lang="es-AR" dirty="0"/>
              <a:t>. 19, pp. 32-48, </a:t>
            </a:r>
            <a:r>
              <a:rPr lang="es-AR" dirty="0">
                <a:hlinkClick r:id="rId4"/>
              </a:rPr>
              <a:t>https://</a:t>
            </a:r>
            <a:r>
              <a:rPr lang="es-AR" dirty="0" smtClean="0">
                <a:hlinkClick r:id="rId4"/>
              </a:rPr>
              <a:t>doi.org/10.31009/hipertext.net.2019.i19.03</a:t>
            </a:r>
            <a:endParaRPr lang="es-AR" dirty="0" smtClean="0"/>
          </a:p>
          <a:p>
            <a:r>
              <a:rPr lang="en-US" dirty="0"/>
              <a:t>Fritz, S., See, L., Carlson, T. et al. Citizen science and the United Nations Sustainable Development Goals. Nat Sustain 2, 922–930 (2019). </a:t>
            </a:r>
            <a:r>
              <a:rPr lang="en-US" dirty="0">
                <a:hlinkClick r:id="rId5"/>
              </a:rPr>
              <a:t>https://</a:t>
            </a:r>
            <a:r>
              <a:rPr lang="en-US" dirty="0" smtClean="0">
                <a:hlinkClick r:id="rId5"/>
              </a:rPr>
              <a:t>doi.org/10.1038/s41893-019-0390-3</a:t>
            </a:r>
            <a:endParaRPr lang="en-US" dirty="0" smtClean="0"/>
          </a:p>
          <a:p>
            <a:r>
              <a:rPr lang="es-AR" dirty="0" err="1"/>
              <a:t>Haklay</a:t>
            </a:r>
            <a:r>
              <a:rPr lang="es-AR" dirty="0"/>
              <a:t>, M., </a:t>
            </a:r>
            <a:r>
              <a:rPr lang="es-AR" dirty="0" err="1"/>
              <a:t>Fraisl</a:t>
            </a:r>
            <a:r>
              <a:rPr lang="es-AR" dirty="0"/>
              <a:t>, D., </a:t>
            </a:r>
            <a:r>
              <a:rPr lang="es-AR" dirty="0" err="1"/>
              <a:t>Greshake</a:t>
            </a:r>
            <a:r>
              <a:rPr lang="es-AR" dirty="0"/>
              <a:t> </a:t>
            </a:r>
            <a:r>
              <a:rPr lang="es-AR" dirty="0" err="1"/>
              <a:t>Tzovaras</a:t>
            </a:r>
            <a:r>
              <a:rPr lang="es-AR" dirty="0"/>
              <a:t>, B., </a:t>
            </a:r>
            <a:r>
              <a:rPr lang="es-AR" dirty="0" err="1"/>
              <a:t>Hecker</a:t>
            </a:r>
            <a:r>
              <a:rPr lang="es-AR" dirty="0"/>
              <a:t>, S., Gold, M., </a:t>
            </a:r>
            <a:r>
              <a:rPr lang="es-AR" dirty="0" err="1"/>
              <a:t>Hager</a:t>
            </a:r>
            <a:r>
              <a:rPr lang="es-AR" dirty="0"/>
              <a:t>, G., </a:t>
            </a:r>
            <a:r>
              <a:rPr lang="es-AR" dirty="0" err="1"/>
              <a:t>Ceccaroni</a:t>
            </a:r>
            <a:r>
              <a:rPr lang="es-AR" dirty="0"/>
              <a:t>, L., </a:t>
            </a:r>
            <a:r>
              <a:rPr lang="es-AR" dirty="0" err="1"/>
              <a:t>Kieslinger</a:t>
            </a:r>
            <a:r>
              <a:rPr lang="es-AR" dirty="0"/>
              <a:t>, B., </a:t>
            </a:r>
            <a:r>
              <a:rPr lang="es-AR" dirty="0" err="1"/>
              <a:t>Wehn</a:t>
            </a:r>
            <a:r>
              <a:rPr lang="es-AR" dirty="0"/>
              <a:t>, U., Woods, S., </a:t>
            </a:r>
            <a:r>
              <a:rPr lang="es-AR" dirty="0" err="1"/>
              <a:t>Nold</a:t>
            </a:r>
            <a:r>
              <a:rPr lang="es-AR" dirty="0"/>
              <a:t>, C., </a:t>
            </a:r>
            <a:r>
              <a:rPr lang="es-AR" dirty="0" err="1"/>
              <a:t>Balázs</a:t>
            </a:r>
            <a:r>
              <a:rPr lang="es-AR" dirty="0"/>
              <a:t>, B., </a:t>
            </a:r>
            <a:r>
              <a:rPr lang="es-AR" dirty="0" err="1"/>
              <a:t>Mazzonetto</a:t>
            </a:r>
            <a:r>
              <a:rPr lang="es-AR" dirty="0"/>
              <a:t>, M., </a:t>
            </a:r>
            <a:r>
              <a:rPr lang="es-AR" dirty="0" err="1"/>
              <a:t>Ruefenacht</a:t>
            </a:r>
            <a:r>
              <a:rPr lang="es-AR" dirty="0"/>
              <a:t>, S., </a:t>
            </a:r>
            <a:r>
              <a:rPr lang="es-AR" dirty="0" err="1"/>
              <a:t>Shanley</a:t>
            </a:r>
            <a:r>
              <a:rPr lang="es-AR" dirty="0"/>
              <a:t>, L. A., </a:t>
            </a:r>
            <a:r>
              <a:rPr lang="es-AR" dirty="0" err="1"/>
              <a:t>Wagenknecht</a:t>
            </a:r>
            <a:r>
              <a:rPr lang="es-AR" dirty="0"/>
              <a:t>, K., </a:t>
            </a:r>
            <a:r>
              <a:rPr lang="es-AR" dirty="0" err="1"/>
              <a:t>Motion</a:t>
            </a:r>
            <a:r>
              <a:rPr lang="es-AR" dirty="0"/>
              <a:t>, A., </a:t>
            </a:r>
            <a:r>
              <a:rPr lang="es-AR" dirty="0" err="1"/>
              <a:t>Sforzi</a:t>
            </a:r>
            <a:r>
              <a:rPr lang="es-AR" dirty="0"/>
              <a:t>, A., </a:t>
            </a:r>
            <a:r>
              <a:rPr lang="es-AR" dirty="0" err="1"/>
              <a:t>Riemenschneider</a:t>
            </a:r>
            <a:r>
              <a:rPr lang="es-AR" dirty="0"/>
              <a:t>, D., … </a:t>
            </a:r>
            <a:r>
              <a:rPr lang="es-AR" dirty="0" err="1"/>
              <a:t>Vohland</a:t>
            </a:r>
            <a:r>
              <a:rPr lang="es-AR" dirty="0"/>
              <a:t>, K. (2021). </a:t>
            </a:r>
            <a:r>
              <a:rPr lang="es-AR" dirty="0" err="1"/>
              <a:t>Contours</a:t>
            </a:r>
            <a:r>
              <a:rPr lang="es-AR" dirty="0"/>
              <a:t> of </a:t>
            </a:r>
            <a:r>
              <a:rPr lang="es-AR" dirty="0" err="1"/>
              <a:t>citizen</a:t>
            </a:r>
            <a:r>
              <a:rPr lang="es-AR" dirty="0"/>
              <a:t> </a:t>
            </a:r>
            <a:r>
              <a:rPr lang="es-AR" dirty="0" err="1"/>
              <a:t>science</a:t>
            </a:r>
            <a:r>
              <a:rPr lang="es-AR" dirty="0"/>
              <a:t>: A </a:t>
            </a:r>
            <a:r>
              <a:rPr lang="es-AR" dirty="0" err="1"/>
              <a:t>vignette</a:t>
            </a:r>
            <a:r>
              <a:rPr lang="es-AR" dirty="0"/>
              <a:t> </a:t>
            </a:r>
            <a:r>
              <a:rPr lang="es-AR" dirty="0" err="1"/>
              <a:t>study</a:t>
            </a:r>
            <a:r>
              <a:rPr lang="es-AR" dirty="0"/>
              <a:t>. </a:t>
            </a:r>
            <a:r>
              <a:rPr lang="es-AR" i="1" dirty="0"/>
              <a:t>Royal </a:t>
            </a:r>
            <a:r>
              <a:rPr lang="es-AR" i="1" dirty="0" err="1"/>
              <a:t>Society</a:t>
            </a:r>
            <a:r>
              <a:rPr lang="es-AR" i="1" dirty="0"/>
              <a:t> Open </a:t>
            </a:r>
            <a:r>
              <a:rPr lang="es-AR" i="1" dirty="0" err="1"/>
              <a:t>Science</a:t>
            </a:r>
            <a:r>
              <a:rPr lang="es-AR" dirty="0"/>
              <a:t>, </a:t>
            </a:r>
            <a:r>
              <a:rPr lang="es-AR" i="1" dirty="0"/>
              <a:t>8</a:t>
            </a:r>
            <a:r>
              <a:rPr lang="es-AR" dirty="0"/>
              <a:t>(8), 202108. </a:t>
            </a:r>
            <a:r>
              <a:rPr lang="es-AR" dirty="0">
                <a:hlinkClick r:id="rId6"/>
              </a:rPr>
              <a:t>https://doi.org/10.1098/rsos.202108</a:t>
            </a:r>
            <a:endParaRPr lang="es-AR" dirty="0"/>
          </a:p>
          <a:p>
            <a:r>
              <a:rPr lang="es-AR" dirty="0" smtClean="0">
                <a:latin typeface="Calibri" panose="020F0502020204030204" pitchFamily="34" charset="0"/>
                <a:ea typeface="Calibri" panose="020F0502020204030204" pitchFamily="34" charset="0"/>
                <a:cs typeface="Times New Roman" panose="02020603050405020304" pitchFamily="18" charset="0"/>
              </a:rPr>
              <a:t>MINCYT-PNUD </a:t>
            </a:r>
            <a:r>
              <a:rPr lang="es-AR" dirty="0">
                <a:latin typeface="Calibri" panose="020F0502020204030204" pitchFamily="34" charset="0"/>
                <a:ea typeface="Calibri" panose="020F0502020204030204" pitchFamily="34" charset="0"/>
                <a:cs typeface="Times New Roman" panose="02020603050405020304" pitchFamily="18" charset="0"/>
              </a:rPr>
              <a:t>2022</a:t>
            </a:r>
            <a:r>
              <a:rPr lang="es-AR" i="1" dirty="0">
                <a:latin typeface="Calibri" panose="020F0502020204030204" pitchFamily="34" charset="0"/>
                <a:ea typeface="Calibri" panose="020F0502020204030204" pitchFamily="34" charset="0"/>
                <a:cs typeface="Times New Roman" panose="02020603050405020304" pitchFamily="18" charset="0"/>
              </a:rPr>
              <a:t>, </a:t>
            </a:r>
            <a:r>
              <a:rPr lang="es-AR" dirty="0">
                <a:latin typeface="Calibri" panose="020F0502020204030204" pitchFamily="34" charset="0"/>
                <a:ea typeface="Calibri" panose="020F0502020204030204" pitchFamily="34" charset="0"/>
                <a:cs typeface="Times New Roman" panose="02020603050405020304" pitchFamily="18" charset="0"/>
              </a:rPr>
              <a:t>Ciencia Ciudadana. Mapeo de iniciativas nacionales. Segunda edición 2022</a:t>
            </a:r>
            <a:endParaRPr lang="es-AR" dirty="0"/>
          </a:p>
          <a:p>
            <a:r>
              <a:rPr lang="en-US" dirty="0" err="1"/>
              <a:t>Moradi</a:t>
            </a:r>
            <a:r>
              <a:rPr lang="en-US" dirty="0"/>
              <a:t>, S., &amp; Abdi, S. (2023). Open science–related policies in Europe. </a:t>
            </a:r>
            <a:r>
              <a:rPr lang="en-US" i="1" dirty="0"/>
              <a:t>Science and Public Policy</a:t>
            </a:r>
            <a:r>
              <a:rPr lang="en-US" dirty="0"/>
              <a:t>, scac082. </a:t>
            </a:r>
            <a:r>
              <a:rPr lang="en-US" dirty="0">
                <a:hlinkClick r:id="rId7"/>
              </a:rPr>
              <a:t>https://doi.org/10.1093/scipol/scac082</a:t>
            </a:r>
            <a:endParaRPr lang="en-US" dirty="0"/>
          </a:p>
          <a:p>
            <a:endParaRPr lang="en-US" dirty="0" smtClean="0"/>
          </a:p>
          <a:p>
            <a:endParaRPr lang="es-AR" dirty="0"/>
          </a:p>
        </p:txBody>
      </p:sp>
    </p:spTree>
    <p:extLst>
      <p:ext uri="{BB962C8B-B14F-4D97-AF65-F5344CB8AC3E}">
        <p14:creationId xmlns:p14="http://schemas.microsoft.com/office/powerpoint/2010/main" val="228886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Marcador de contenido"/>
          <p:cNvSpPr>
            <a:spLocks noGrp="1"/>
          </p:cNvSpPr>
          <p:nvPr>
            <p:ph idx="1"/>
          </p:nvPr>
        </p:nvSpPr>
        <p:spPr>
          <a:xfrm>
            <a:off x="741680" y="3989503"/>
            <a:ext cx="11278034" cy="3195637"/>
          </a:xfrm>
        </p:spPr>
        <p:txBody>
          <a:bodyPr/>
          <a:lstStyle/>
          <a:p>
            <a:pPr algn="r"/>
            <a:r>
              <a:rPr lang="es-ES" altLang="en-US" sz="3600" dirty="0" smtClean="0">
                <a:solidFill>
                  <a:schemeClr val="accent5"/>
                </a:solidFill>
              </a:rPr>
              <a:t>Acceso: </a:t>
            </a:r>
            <a:r>
              <a:rPr lang="es-ES" altLang="en-US" sz="3600" dirty="0" smtClean="0"/>
              <a:t>b</a:t>
            </a:r>
            <a:r>
              <a:rPr lang="es-ES" altLang="en-US" sz="3600" dirty="0" smtClean="0">
                <a:solidFill>
                  <a:schemeClr val="tx1"/>
                </a:solidFill>
              </a:rPr>
              <a:t>ienes públicos y </a:t>
            </a:r>
            <a:r>
              <a:rPr lang="es-ES" altLang="en-US" sz="3600" dirty="0" smtClean="0">
                <a:solidFill>
                  <a:schemeClr val="accent5"/>
                </a:solidFill>
              </a:rPr>
              <a:t>accesibles</a:t>
            </a:r>
          </a:p>
          <a:p>
            <a:pPr algn="r"/>
            <a:r>
              <a:rPr lang="es-ES" altLang="en-US" sz="3600" dirty="0" smtClean="0">
                <a:solidFill>
                  <a:srgbClr val="FF0000"/>
                </a:solidFill>
              </a:rPr>
              <a:t>Colaboración:</a:t>
            </a:r>
            <a:r>
              <a:rPr lang="es-ES" altLang="en-US" sz="3600" dirty="0" smtClean="0">
                <a:solidFill>
                  <a:schemeClr val="tx1"/>
                </a:solidFill>
              </a:rPr>
              <a:t> </a:t>
            </a:r>
            <a:r>
              <a:rPr lang="es-ES" altLang="en-US" sz="3600" dirty="0" smtClean="0">
                <a:solidFill>
                  <a:srgbClr val="FF0000"/>
                </a:solidFill>
              </a:rPr>
              <a:t>diversidad</a:t>
            </a:r>
            <a:r>
              <a:rPr lang="es-ES" altLang="en-US" sz="3600" dirty="0" smtClean="0">
                <a:solidFill>
                  <a:schemeClr val="tx1"/>
                </a:solidFill>
              </a:rPr>
              <a:t> de actores que producen ciencia</a:t>
            </a:r>
          </a:p>
        </p:txBody>
      </p:sp>
      <p:pic>
        <p:nvPicPr>
          <p:cNvPr id="14339" name="Picture 2" descr="http://www.infotecarios.com/wp-content/uploads/Cient%C3%ADficos-Datos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9374" y="1484770"/>
            <a:ext cx="4846345" cy="2269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0322560" y="5279544"/>
            <a:ext cx="2286000" cy="307777"/>
          </a:xfrm>
          <a:prstGeom prst="rect">
            <a:avLst/>
          </a:prstGeom>
          <a:noFill/>
        </p:spPr>
        <p:txBody>
          <a:bodyPr wrap="square" rtlCol="0">
            <a:spAutoFit/>
          </a:bodyPr>
          <a:lstStyle/>
          <a:p>
            <a:r>
              <a:rPr lang="en-GB" sz="1400" dirty="0" smtClean="0"/>
              <a:t>Arza y </a:t>
            </a:r>
            <a:r>
              <a:rPr lang="en-GB" sz="1400" dirty="0" err="1" smtClean="0"/>
              <a:t>Fressoli</a:t>
            </a:r>
            <a:r>
              <a:rPr lang="en-GB" sz="1400" dirty="0" smtClean="0"/>
              <a:t> (2018)</a:t>
            </a:r>
            <a:endParaRPr lang="es-AR" sz="1400" dirty="0"/>
          </a:p>
        </p:txBody>
      </p:sp>
      <p:pic>
        <p:nvPicPr>
          <p:cNvPr id="5" name="Imagen 4"/>
          <p:cNvPicPr>
            <a:picLocks noChangeAspect="1"/>
          </p:cNvPicPr>
          <p:nvPr/>
        </p:nvPicPr>
        <p:blipFill>
          <a:blip r:embed="rId4"/>
          <a:stretch>
            <a:fillRect/>
          </a:stretch>
        </p:blipFill>
        <p:spPr>
          <a:xfrm>
            <a:off x="8919556" y="6276912"/>
            <a:ext cx="3272444" cy="581088"/>
          </a:xfrm>
          <a:prstGeom prst="rect">
            <a:avLst/>
          </a:prstGeom>
        </p:spPr>
      </p:pic>
      <p:sp>
        <p:nvSpPr>
          <p:cNvPr id="6" name="Título 1"/>
          <p:cNvSpPr>
            <a:spLocks noGrp="1"/>
          </p:cNvSpPr>
          <p:nvPr>
            <p:ph type="title"/>
          </p:nvPr>
        </p:nvSpPr>
        <p:spPr>
          <a:xfrm>
            <a:off x="492760" y="141605"/>
            <a:ext cx="10515600" cy="1325563"/>
          </a:xfrm>
        </p:spPr>
        <p:txBody>
          <a:bodyPr/>
          <a:lstStyle/>
          <a:p>
            <a:r>
              <a:rPr lang="en-GB" dirty="0" smtClean="0"/>
              <a:t>¿</a:t>
            </a:r>
            <a:r>
              <a:rPr lang="en-GB" dirty="0" err="1" smtClean="0"/>
              <a:t>Qué</a:t>
            </a:r>
            <a:r>
              <a:rPr lang="en-GB" dirty="0" smtClean="0"/>
              <a:t> </a:t>
            </a:r>
            <a:r>
              <a:rPr lang="en-GB" dirty="0" err="1" smtClean="0"/>
              <a:t>es</a:t>
            </a:r>
            <a:r>
              <a:rPr lang="en-GB" dirty="0" smtClean="0"/>
              <a:t> la </a:t>
            </a:r>
            <a:r>
              <a:rPr lang="en-GB" dirty="0" err="1" smtClean="0"/>
              <a:t>ciencia</a:t>
            </a:r>
            <a:r>
              <a:rPr lang="en-GB" dirty="0" smtClean="0"/>
              <a:t> </a:t>
            </a:r>
            <a:r>
              <a:rPr lang="en-GB" dirty="0" err="1" smtClean="0"/>
              <a:t>abierta</a:t>
            </a:r>
            <a:r>
              <a:rPr lang="en-GB" dirty="0" smtClean="0"/>
              <a:t>?</a:t>
            </a:r>
            <a:endParaRPr lang="es-AR" dirty="0"/>
          </a:p>
        </p:txBody>
      </p:sp>
      <p:sp>
        <p:nvSpPr>
          <p:cNvPr id="9" name="2 Marcador de contenido"/>
          <p:cNvSpPr txBox="1">
            <a:spLocks/>
          </p:cNvSpPr>
          <p:nvPr/>
        </p:nvSpPr>
        <p:spPr>
          <a:xfrm>
            <a:off x="663867" y="1581583"/>
            <a:ext cx="6213274" cy="3195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altLang="en-US" sz="3600" dirty="0" smtClean="0"/>
              <a:t>Mejorar oportunidades para compartir conocimiento científico</a:t>
            </a:r>
            <a:endParaRPr lang="es-ES" altLang="en-US" sz="3600" dirty="0"/>
          </a:p>
        </p:txBody>
      </p:sp>
    </p:spTree>
    <p:extLst>
      <p:ext uri="{BB962C8B-B14F-4D97-AF65-F5344CB8AC3E}">
        <p14:creationId xmlns:p14="http://schemas.microsoft.com/office/powerpoint/2010/main" val="809581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6920" y="100965"/>
            <a:ext cx="10515600" cy="1325563"/>
          </a:xfrm>
        </p:spPr>
        <p:txBody>
          <a:bodyPr/>
          <a:lstStyle/>
          <a:p>
            <a:r>
              <a:rPr lang="en-GB" dirty="0" smtClean="0"/>
              <a:t>¿</a:t>
            </a:r>
            <a:r>
              <a:rPr lang="en-GB" dirty="0" err="1" smtClean="0"/>
              <a:t>Qué</a:t>
            </a:r>
            <a:r>
              <a:rPr lang="en-GB" dirty="0" smtClean="0"/>
              <a:t> </a:t>
            </a:r>
            <a:r>
              <a:rPr lang="en-GB" dirty="0" err="1" smtClean="0"/>
              <a:t>es</a:t>
            </a:r>
            <a:r>
              <a:rPr lang="en-GB" dirty="0" smtClean="0"/>
              <a:t> la </a:t>
            </a:r>
            <a:r>
              <a:rPr lang="en-GB" dirty="0" err="1" smtClean="0"/>
              <a:t>ciencia</a:t>
            </a:r>
            <a:r>
              <a:rPr lang="en-GB" dirty="0" smtClean="0"/>
              <a:t> </a:t>
            </a:r>
            <a:r>
              <a:rPr lang="en-GB" dirty="0" err="1" smtClean="0"/>
              <a:t>abierta</a:t>
            </a:r>
            <a:r>
              <a:rPr lang="en-GB" dirty="0" smtClean="0"/>
              <a:t>? - UNESCO</a:t>
            </a:r>
            <a:endParaRPr lang="es-AR" dirty="0"/>
          </a:p>
        </p:txBody>
      </p:sp>
      <p:pic>
        <p:nvPicPr>
          <p:cNvPr id="4" name="Marcador de contenido 3"/>
          <p:cNvPicPr>
            <a:picLocks noGrp="1" noChangeAspect="1"/>
          </p:cNvPicPr>
          <p:nvPr>
            <p:ph idx="1"/>
          </p:nvPr>
        </p:nvPicPr>
        <p:blipFill>
          <a:blip r:embed="rId3"/>
          <a:stretch>
            <a:fillRect/>
          </a:stretch>
        </p:blipFill>
        <p:spPr>
          <a:xfrm>
            <a:off x="1097292" y="1747520"/>
            <a:ext cx="4183599" cy="4750868"/>
          </a:xfrm>
          <a:prstGeom prst="rect">
            <a:avLst/>
          </a:prstGeom>
        </p:spPr>
      </p:pic>
      <p:pic>
        <p:nvPicPr>
          <p:cNvPr id="5" name="Imagen 4"/>
          <p:cNvPicPr>
            <a:picLocks noChangeAspect="1"/>
          </p:cNvPicPr>
          <p:nvPr/>
        </p:nvPicPr>
        <p:blipFill>
          <a:blip r:embed="rId4"/>
          <a:stretch>
            <a:fillRect/>
          </a:stretch>
        </p:blipFill>
        <p:spPr>
          <a:xfrm>
            <a:off x="6238240" y="1271969"/>
            <a:ext cx="5034280" cy="5477549"/>
          </a:xfrm>
          <a:prstGeom prst="rect">
            <a:avLst/>
          </a:prstGeom>
        </p:spPr>
      </p:pic>
      <p:pic>
        <p:nvPicPr>
          <p:cNvPr id="6" name="Imagen 5"/>
          <p:cNvPicPr>
            <a:picLocks noChangeAspect="1"/>
          </p:cNvPicPr>
          <p:nvPr/>
        </p:nvPicPr>
        <p:blipFill>
          <a:blip r:embed="rId5"/>
          <a:stretch>
            <a:fillRect/>
          </a:stretch>
        </p:blipFill>
        <p:spPr>
          <a:xfrm>
            <a:off x="8919556" y="6276912"/>
            <a:ext cx="3272444" cy="581088"/>
          </a:xfrm>
          <a:prstGeom prst="rect">
            <a:avLst/>
          </a:prstGeom>
        </p:spPr>
      </p:pic>
    </p:spTree>
    <p:extLst>
      <p:ext uri="{BB962C8B-B14F-4D97-AF65-F5344CB8AC3E}">
        <p14:creationId xmlns:p14="http://schemas.microsoft.com/office/powerpoint/2010/main" val="768075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err="1" smtClean="0"/>
              <a:t>Beneficios</a:t>
            </a:r>
            <a:r>
              <a:rPr lang="en-GB" dirty="0" smtClean="0"/>
              <a:t> </a:t>
            </a:r>
            <a:r>
              <a:rPr lang="en-GB" dirty="0" err="1" smtClean="0"/>
              <a:t>atribuidos</a:t>
            </a:r>
            <a:r>
              <a:rPr lang="en-GB" dirty="0" smtClean="0"/>
              <a:t> a la </a:t>
            </a:r>
            <a:r>
              <a:rPr lang="en-GB" dirty="0" err="1" smtClean="0"/>
              <a:t>ciencia</a:t>
            </a:r>
            <a:r>
              <a:rPr lang="en-GB" dirty="0" smtClean="0"/>
              <a:t> </a:t>
            </a:r>
            <a:r>
              <a:rPr lang="en-GB" dirty="0" err="1" smtClean="0"/>
              <a:t>abierta</a:t>
            </a:r>
            <a:endParaRPr lang="es-AR" dirty="0"/>
          </a:p>
        </p:txBody>
      </p:sp>
      <p:sp>
        <p:nvSpPr>
          <p:cNvPr id="5" name="Marcador de contenido 4"/>
          <p:cNvSpPr>
            <a:spLocks noGrp="1"/>
          </p:cNvSpPr>
          <p:nvPr>
            <p:ph idx="1"/>
          </p:nvPr>
        </p:nvSpPr>
        <p:spPr>
          <a:xfrm>
            <a:off x="838200" y="1825624"/>
            <a:ext cx="3439160" cy="4565015"/>
          </a:xfrm>
        </p:spPr>
        <p:txBody>
          <a:bodyPr>
            <a:normAutofit lnSpcReduction="10000"/>
          </a:bodyPr>
          <a:lstStyle/>
          <a:p>
            <a:r>
              <a:rPr lang="en-GB" dirty="0" err="1" smtClean="0"/>
              <a:t>Eficiencia</a:t>
            </a:r>
            <a:r>
              <a:rPr lang="en-GB" dirty="0" smtClean="0"/>
              <a:t>, </a:t>
            </a:r>
            <a:r>
              <a:rPr lang="en-GB" dirty="0" err="1" smtClean="0"/>
              <a:t>calidad</a:t>
            </a:r>
            <a:r>
              <a:rPr lang="en-GB" dirty="0" smtClean="0"/>
              <a:t> y </a:t>
            </a:r>
            <a:r>
              <a:rPr lang="en-GB" dirty="0" err="1" smtClean="0"/>
              <a:t>creatividad</a:t>
            </a:r>
            <a:r>
              <a:rPr lang="en-GB" dirty="0" smtClean="0"/>
              <a:t> </a:t>
            </a:r>
            <a:r>
              <a:rPr lang="en-GB" dirty="0" err="1" smtClean="0"/>
              <a:t>en</a:t>
            </a:r>
            <a:r>
              <a:rPr lang="en-GB" dirty="0" smtClean="0"/>
              <a:t> </a:t>
            </a:r>
            <a:r>
              <a:rPr lang="en-GB" dirty="0" err="1" smtClean="0"/>
              <a:t>los</a:t>
            </a:r>
            <a:r>
              <a:rPr lang="en-GB" dirty="0" smtClean="0"/>
              <a:t> </a:t>
            </a:r>
            <a:r>
              <a:rPr lang="en-GB" dirty="0" err="1" smtClean="0"/>
              <a:t>procesos</a:t>
            </a:r>
            <a:r>
              <a:rPr lang="en-GB" dirty="0" smtClean="0"/>
              <a:t> de </a:t>
            </a:r>
            <a:r>
              <a:rPr lang="en-GB" dirty="0" err="1" smtClean="0"/>
              <a:t>producción</a:t>
            </a:r>
            <a:r>
              <a:rPr lang="en-GB" dirty="0" smtClean="0"/>
              <a:t> de </a:t>
            </a:r>
            <a:r>
              <a:rPr lang="en-GB" dirty="0" err="1" smtClean="0"/>
              <a:t>conocimiento</a:t>
            </a:r>
            <a:endParaRPr lang="en-GB" dirty="0" smtClean="0"/>
          </a:p>
          <a:p>
            <a:r>
              <a:rPr lang="en-GB" dirty="0" err="1" smtClean="0"/>
              <a:t>Democratización</a:t>
            </a:r>
            <a:r>
              <a:rPr lang="en-GB" dirty="0" smtClean="0"/>
              <a:t> del </a:t>
            </a:r>
            <a:r>
              <a:rPr lang="en-GB" dirty="0" err="1" smtClean="0"/>
              <a:t>conocimiento</a:t>
            </a:r>
            <a:r>
              <a:rPr lang="en-GB" dirty="0" smtClean="0"/>
              <a:t>. </a:t>
            </a:r>
            <a:r>
              <a:rPr lang="en-GB" dirty="0" err="1" smtClean="0"/>
              <a:t>Equidad</a:t>
            </a:r>
            <a:endParaRPr lang="en-GB" dirty="0" smtClean="0"/>
          </a:p>
          <a:p>
            <a:r>
              <a:rPr lang="en-GB" dirty="0" err="1" smtClean="0"/>
              <a:t>Capacidad</a:t>
            </a:r>
            <a:r>
              <a:rPr lang="en-GB" dirty="0" smtClean="0"/>
              <a:t> de </a:t>
            </a:r>
            <a:r>
              <a:rPr lang="en-GB" dirty="0" err="1" smtClean="0"/>
              <a:t>respuesta</a:t>
            </a:r>
            <a:r>
              <a:rPr lang="en-GB" dirty="0" smtClean="0"/>
              <a:t> a </a:t>
            </a:r>
            <a:r>
              <a:rPr lang="en-GB" dirty="0" err="1" smtClean="0"/>
              <a:t>problemas</a:t>
            </a:r>
            <a:r>
              <a:rPr lang="en-GB" dirty="0" smtClean="0"/>
              <a:t> </a:t>
            </a:r>
            <a:r>
              <a:rPr lang="en-GB" dirty="0" err="1" smtClean="0"/>
              <a:t>socioambientales</a:t>
            </a:r>
            <a:r>
              <a:rPr lang="en-GB" dirty="0" smtClean="0"/>
              <a:t>.</a:t>
            </a:r>
            <a:endParaRPr lang="es-AR" dirty="0"/>
          </a:p>
        </p:txBody>
      </p:sp>
      <p:pic>
        <p:nvPicPr>
          <p:cNvPr id="6" name="Imagen 5"/>
          <p:cNvPicPr>
            <a:picLocks noChangeAspect="1"/>
          </p:cNvPicPr>
          <p:nvPr/>
        </p:nvPicPr>
        <p:blipFill>
          <a:blip r:embed="rId3"/>
          <a:stretch>
            <a:fillRect/>
          </a:stretch>
        </p:blipFill>
        <p:spPr>
          <a:xfrm>
            <a:off x="5425440" y="1690688"/>
            <a:ext cx="6653760" cy="4822350"/>
          </a:xfrm>
          <a:prstGeom prst="rect">
            <a:avLst/>
          </a:prstGeom>
        </p:spPr>
      </p:pic>
      <p:sp>
        <p:nvSpPr>
          <p:cNvPr id="7" name="CuadroTexto 6"/>
          <p:cNvSpPr txBox="1"/>
          <p:nvPr/>
        </p:nvSpPr>
        <p:spPr>
          <a:xfrm>
            <a:off x="5679440" y="6496410"/>
            <a:ext cx="3698240" cy="369332"/>
          </a:xfrm>
          <a:prstGeom prst="rect">
            <a:avLst/>
          </a:prstGeom>
          <a:noFill/>
        </p:spPr>
        <p:txBody>
          <a:bodyPr wrap="square" rtlCol="0">
            <a:spAutoFit/>
          </a:bodyPr>
          <a:lstStyle/>
          <a:p>
            <a:r>
              <a:rPr lang="en-GB" dirty="0" err="1" smtClean="0"/>
              <a:t>Recomendación</a:t>
            </a:r>
            <a:r>
              <a:rPr lang="en-GB" dirty="0" smtClean="0"/>
              <a:t> de la UNESCO 2022</a:t>
            </a:r>
            <a:endParaRPr lang="es-AR" dirty="0"/>
          </a:p>
        </p:txBody>
      </p:sp>
    </p:spTree>
    <p:extLst>
      <p:ext uri="{BB962C8B-B14F-4D97-AF65-F5344CB8AC3E}">
        <p14:creationId xmlns:p14="http://schemas.microsoft.com/office/powerpoint/2010/main" val="19812065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3013" y="4881563"/>
            <a:ext cx="2738437" cy="1887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4013" y="158750"/>
            <a:ext cx="2397125" cy="165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3530600" y="560388"/>
            <a:ext cx="2043113" cy="1198562"/>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chemeClr val="tx1"/>
                </a:solidFill>
              </a:rPr>
              <a:t>Diseño de inv. y propuestas</a:t>
            </a:r>
          </a:p>
        </p:txBody>
      </p:sp>
      <p:sp>
        <p:nvSpPr>
          <p:cNvPr id="11" name="Oval 10"/>
          <p:cNvSpPr/>
          <p:nvPr/>
        </p:nvSpPr>
        <p:spPr>
          <a:xfrm>
            <a:off x="6610350" y="669925"/>
            <a:ext cx="2266950" cy="151606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chemeClr val="tx1"/>
                </a:solidFill>
              </a:rPr>
              <a:t>Recolección y análisis</a:t>
            </a:r>
          </a:p>
        </p:txBody>
      </p:sp>
      <p:sp>
        <p:nvSpPr>
          <p:cNvPr id="12" name="Oval 11"/>
          <p:cNvSpPr/>
          <p:nvPr/>
        </p:nvSpPr>
        <p:spPr>
          <a:xfrm>
            <a:off x="8126413" y="3441700"/>
            <a:ext cx="2595562" cy="1439863"/>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chemeClr val="tx1"/>
                </a:solidFill>
              </a:rPr>
              <a:t>Instrumental infraestructura</a:t>
            </a:r>
          </a:p>
        </p:txBody>
      </p:sp>
      <p:sp>
        <p:nvSpPr>
          <p:cNvPr id="13" name="Oval 14"/>
          <p:cNvSpPr/>
          <p:nvPr/>
        </p:nvSpPr>
        <p:spPr>
          <a:xfrm>
            <a:off x="5162550" y="2901950"/>
            <a:ext cx="2224088" cy="1171575"/>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chemeClr val="tx1"/>
                </a:solidFill>
              </a:rPr>
              <a:t>Documentar y describir</a:t>
            </a:r>
          </a:p>
        </p:txBody>
      </p:sp>
      <p:sp>
        <p:nvSpPr>
          <p:cNvPr id="14" name="Oval 15"/>
          <p:cNvSpPr/>
          <p:nvPr/>
        </p:nvSpPr>
        <p:spPr>
          <a:xfrm>
            <a:off x="2566988" y="3811588"/>
            <a:ext cx="2346325" cy="1228725"/>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chemeClr val="tx1"/>
                </a:solidFill>
              </a:rPr>
              <a:t>Evaluación y publicación</a:t>
            </a:r>
          </a:p>
        </p:txBody>
      </p:sp>
      <p:sp>
        <p:nvSpPr>
          <p:cNvPr id="15" name="Oval 16"/>
          <p:cNvSpPr/>
          <p:nvPr/>
        </p:nvSpPr>
        <p:spPr>
          <a:xfrm>
            <a:off x="811213" y="1976438"/>
            <a:ext cx="2719387" cy="1290637"/>
          </a:xfrm>
          <a:prstGeom prst="ellipse">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chemeClr val="tx1"/>
                </a:solidFill>
              </a:rPr>
              <a:t>Comunicación pública </a:t>
            </a:r>
          </a:p>
          <a:p>
            <a:pPr algn="ctr">
              <a:defRPr/>
            </a:pPr>
            <a:r>
              <a:rPr lang="es-AR" b="1" dirty="0">
                <a:solidFill>
                  <a:schemeClr val="tx1"/>
                </a:solidFill>
              </a:rPr>
              <a:t>Intervención</a:t>
            </a:r>
          </a:p>
        </p:txBody>
      </p:sp>
      <p:cxnSp>
        <p:nvCxnSpPr>
          <p:cNvPr id="16" name="Straight Connector 4"/>
          <p:cNvCxnSpPr>
            <a:stCxn id="15" idx="0"/>
          </p:cNvCxnSpPr>
          <p:nvPr/>
        </p:nvCxnSpPr>
        <p:spPr>
          <a:xfrm flipV="1">
            <a:off x="2170113" y="1277938"/>
            <a:ext cx="1503362" cy="6985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7" name="Straight Connector 7"/>
          <p:cNvCxnSpPr>
            <a:stCxn id="10" idx="6"/>
          </p:cNvCxnSpPr>
          <p:nvPr/>
        </p:nvCxnSpPr>
        <p:spPr>
          <a:xfrm>
            <a:off x="5573713" y="1160463"/>
            <a:ext cx="1116012" cy="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8" name="Straight Connector 18"/>
          <p:cNvCxnSpPr>
            <a:stCxn id="11" idx="6"/>
            <a:endCxn id="12" idx="0"/>
          </p:cNvCxnSpPr>
          <p:nvPr/>
        </p:nvCxnSpPr>
        <p:spPr>
          <a:xfrm>
            <a:off x="8877300" y="1427163"/>
            <a:ext cx="547688" cy="2014537"/>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19" name="Straight Connector 20"/>
          <p:cNvCxnSpPr>
            <a:endCxn id="13" idx="7"/>
          </p:cNvCxnSpPr>
          <p:nvPr/>
        </p:nvCxnSpPr>
        <p:spPr>
          <a:xfrm flipH="1">
            <a:off x="7061200" y="2185988"/>
            <a:ext cx="369888" cy="887412"/>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0" name="Straight Connector 23"/>
          <p:cNvCxnSpPr>
            <a:stCxn id="13" idx="3"/>
          </p:cNvCxnSpPr>
          <p:nvPr/>
        </p:nvCxnSpPr>
        <p:spPr>
          <a:xfrm flipH="1">
            <a:off x="4841875" y="3902075"/>
            <a:ext cx="646113" cy="303213"/>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1" name="Straight Connector 29"/>
          <p:cNvCxnSpPr>
            <a:stCxn id="15" idx="4"/>
            <a:endCxn id="14" idx="1"/>
          </p:cNvCxnSpPr>
          <p:nvPr/>
        </p:nvCxnSpPr>
        <p:spPr>
          <a:xfrm>
            <a:off x="2170113" y="3267075"/>
            <a:ext cx="739775" cy="72390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22" name="Straight Connector 31"/>
          <p:cNvCxnSpPr>
            <a:stCxn id="12" idx="2"/>
            <a:endCxn id="13" idx="5"/>
          </p:cNvCxnSpPr>
          <p:nvPr/>
        </p:nvCxnSpPr>
        <p:spPr>
          <a:xfrm flipH="1" flipV="1">
            <a:off x="7061200" y="3902075"/>
            <a:ext cx="1065213" cy="260350"/>
          </a:xfrm>
          <a:prstGeom prst="line">
            <a:avLst/>
          </a:prstGeom>
          <a:ln w="22225"/>
        </p:spPr>
        <p:style>
          <a:lnRef idx="1">
            <a:schemeClr val="accent1"/>
          </a:lnRef>
          <a:fillRef idx="0">
            <a:schemeClr val="accent1"/>
          </a:fillRef>
          <a:effectRef idx="0">
            <a:schemeClr val="accent1"/>
          </a:effectRef>
          <a:fontRef idx="minor">
            <a:schemeClr val="tx1"/>
          </a:fontRef>
        </p:style>
      </p:cxnSp>
      <p:pic>
        <p:nvPicPr>
          <p:cNvPr id="23"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51363" y="4665663"/>
            <a:ext cx="611187"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53063" y="158750"/>
            <a:ext cx="60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45538" y="1038225"/>
            <a:ext cx="609600"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34150" y="3929063"/>
            <a:ext cx="60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069513" y="4578350"/>
            <a:ext cx="6111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2025" y="2105025"/>
            <a:ext cx="6096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463" y="4968875"/>
            <a:ext cx="2295525" cy="1366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84"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9125" y="1465263"/>
            <a:ext cx="2779713" cy="150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9448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1000"/>
                                        <p:tgtEl>
                                          <p:spTgt spid="27"/>
                                        </p:tgtEl>
                                      </p:cBhvr>
                                    </p:animEffect>
                                    <p:anim calcmode="lin" valueType="num">
                                      <p:cBhvr>
                                        <p:cTn id="23" dur="1000" fill="hold"/>
                                        <p:tgtEl>
                                          <p:spTgt spid="27"/>
                                        </p:tgtEl>
                                        <p:attrNameLst>
                                          <p:attrName>ppt_x</p:attrName>
                                        </p:attrNameLst>
                                      </p:cBhvr>
                                      <p:tavLst>
                                        <p:tav tm="0">
                                          <p:val>
                                            <p:strVal val="#ppt_x"/>
                                          </p:val>
                                        </p:tav>
                                        <p:tav tm="100000">
                                          <p:val>
                                            <p:strVal val="#ppt_x"/>
                                          </p:val>
                                        </p:tav>
                                      </p:tavLst>
                                    </p:anim>
                                    <p:anim calcmode="lin" valueType="num">
                                      <p:cBhvr>
                                        <p:cTn id="24" dur="1000" fill="hold"/>
                                        <p:tgtEl>
                                          <p:spTgt spid="2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4840" y="145929"/>
            <a:ext cx="10515600" cy="1325563"/>
          </a:xfrm>
        </p:spPr>
        <p:txBody>
          <a:bodyPr/>
          <a:lstStyle/>
          <a:p>
            <a:r>
              <a:rPr lang="en-GB" dirty="0" err="1" smtClean="0"/>
              <a:t>Prácticas</a:t>
            </a:r>
            <a:r>
              <a:rPr lang="en-GB" dirty="0" smtClean="0"/>
              <a:t> de </a:t>
            </a:r>
            <a:r>
              <a:rPr lang="en-GB" dirty="0" err="1" smtClean="0"/>
              <a:t>ciencia</a:t>
            </a:r>
            <a:r>
              <a:rPr lang="en-GB" dirty="0" smtClean="0"/>
              <a:t> </a:t>
            </a:r>
            <a:r>
              <a:rPr lang="en-GB" dirty="0" err="1" smtClean="0"/>
              <a:t>abierta</a:t>
            </a:r>
            <a:r>
              <a:rPr lang="en-GB" dirty="0" smtClean="0"/>
              <a:t> - UNESCO</a:t>
            </a:r>
            <a:endParaRPr lang="es-AR" dirty="0"/>
          </a:p>
        </p:txBody>
      </p:sp>
      <p:pic>
        <p:nvPicPr>
          <p:cNvPr id="4" name="Marcador de contenido 3"/>
          <p:cNvPicPr>
            <a:picLocks noGrp="1" noChangeAspect="1"/>
          </p:cNvPicPr>
          <p:nvPr>
            <p:ph idx="1"/>
          </p:nvPr>
        </p:nvPicPr>
        <p:blipFill>
          <a:blip r:embed="rId3"/>
          <a:stretch>
            <a:fillRect/>
          </a:stretch>
        </p:blipFill>
        <p:spPr>
          <a:xfrm>
            <a:off x="-341473" y="1317943"/>
            <a:ext cx="4892096" cy="4351338"/>
          </a:xfrm>
          <a:prstGeom prst="rect">
            <a:avLst/>
          </a:prstGeom>
        </p:spPr>
      </p:pic>
      <p:pic>
        <p:nvPicPr>
          <p:cNvPr id="12" name="Imagen 11"/>
          <p:cNvPicPr>
            <a:picLocks noChangeAspect="1"/>
          </p:cNvPicPr>
          <p:nvPr/>
        </p:nvPicPr>
        <p:blipFill>
          <a:blip r:embed="rId4"/>
          <a:stretch>
            <a:fillRect/>
          </a:stretch>
        </p:blipFill>
        <p:spPr>
          <a:xfrm>
            <a:off x="7330440" y="5065300"/>
            <a:ext cx="4861560" cy="1792700"/>
          </a:xfrm>
          <a:prstGeom prst="rect">
            <a:avLst/>
          </a:prstGeom>
        </p:spPr>
      </p:pic>
      <p:pic>
        <p:nvPicPr>
          <p:cNvPr id="57" name="Imagen 56"/>
          <p:cNvPicPr>
            <a:picLocks noChangeAspect="1"/>
          </p:cNvPicPr>
          <p:nvPr/>
        </p:nvPicPr>
        <p:blipFill>
          <a:blip r:embed="rId5"/>
          <a:stretch>
            <a:fillRect/>
          </a:stretch>
        </p:blipFill>
        <p:spPr>
          <a:xfrm>
            <a:off x="7096760" y="3466752"/>
            <a:ext cx="3803863" cy="1429640"/>
          </a:xfrm>
          <a:prstGeom prst="rect">
            <a:avLst/>
          </a:prstGeom>
        </p:spPr>
      </p:pic>
      <p:pic>
        <p:nvPicPr>
          <p:cNvPr id="58" name="Imagen 57"/>
          <p:cNvPicPr>
            <a:picLocks noChangeAspect="1"/>
          </p:cNvPicPr>
          <p:nvPr/>
        </p:nvPicPr>
        <p:blipFill>
          <a:blip r:embed="rId6"/>
          <a:stretch>
            <a:fillRect/>
          </a:stretch>
        </p:blipFill>
        <p:spPr>
          <a:xfrm>
            <a:off x="4408251" y="5669281"/>
            <a:ext cx="2806537" cy="1188719"/>
          </a:xfrm>
          <a:prstGeom prst="rect">
            <a:avLst/>
          </a:prstGeom>
        </p:spPr>
      </p:pic>
      <p:pic>
        <p:nvPicPr>
          <p:cNvPr id="59" name="Imagen 58"/>
          <p:cNvPicPr>
            <a:picLocks noChangeAspect="1"/>
          </p:cNvPicPr>
          <p:nvPr/>
        </p:nvPicPr>
        <p:blipFill>
          <a:blip r:embed="rId7"/>
          <a:stretch>
            <a:fillRect/>
          </a:stretch>
        </p:blipFill>
        <p:spPr>
          <a:xfrm>
            <a:off x="5695008" y="1229809"/>
            <a:ext cx="5982831" cy="2236943"/>
          </a:xfrm>
          <a:prstGeom prst="rect">
            <a:avLst/>
          </a:prstGeom>
        </p:spPr>
      </p:pic>
      <p:sp>
        <p:nvSpPr>
          <p:cNvPr id="60" name="Elipse 59"/>
          <p:cNvSpPr/>
          <p:nvPr/>
        </p:nvSpPr>
        <p:spPr>
          <a:xfrm>
            <a:off x="5516880" y="1229809"/>
            <a:ext cx="6350000" cy="36665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Elipse 60"/>
          <p:cNvSpPr/>
          <p:nvPr/>
        </p:nvSpPr>
        <p:spPr>
          <a:xfrm>
            <a:off x="4196080" y="3635660"/>
            <a:ext cx="8067040" cy="3130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CuadroTexto 61"/>
          <p:cNvSpPr txBox="1"/>
          <p:nvPr/>
        </p:nvSpPr>
        <p:spPr>
          <a:xfrm>
            <a:off x="5029528" y="1388708"/>
            <a:ext cx="1330960" cy="523220"/>
          </a:xfrm>
          <a:prstGeom prst="rect">
            <a:avLst/>
          </a:prstGeom>
          <a:noFill/>
        </p:spPr>
        <p:txBody>
          <a:bodyPr wrap="square" rtlCol="0">
            <a:spAutoFit/>
          </a:bodyPr>
          <a:lstStyle/>
          <a:p>
            <a:r>
              <a:rPr lang="en-GB" sz="2800" dirty="0" err="1" smtClean="0">
                <a:solidFill>
                  <a:schemeClr val="accent5"/>
                </a:solidFill>
              </a:rPr>
              <a:t>Acceso</a:t>
            </a:r>
            <a:endParaRPr lang="es-AR" sz="2800" dirty="0">
              <a:solidFill>
                <a:schemeClr val="accent5"/>
              </a:solidFill>
            </a:endParaRPr>
          </a:p>
        </p:txBody>
      </p:sp>
      <p:sp>
        <p:nvSpPr>
          <p:cNvPr id="63" name="CuadroTexto 62"/>
          <p:cNvSpPr txBox="1"/>
          <p:nvPr/>
        </p:nvSpPr>
        <p:spPr>
          <a:xfrm>
            <a:off x="4829166" y="4553232"/>
            <a:ext cx="2267594" cy="523220"/>
          </a:xfrm>
          <a:prstGeom prst="rect">
            <a:avLst/>
          </a:prstGeom>
          <a:noFill/>
        </p:spPr>
        <p:txBody>
          <a:bodyPr wrap="square" rtlCol="0">
            <a:spAutoFit/>
          </a:bodyPr>
          <a:lstStyle/>
          <a:p>
            <a:r>
              <a:rPr lang="en-GB" sz="2800" dirty="0" err="1" smtClean="0">
                <a:solidFill>
                  <a:srgbClr val="FF0000"/>
                </a:solidFill>
              </a:rPr>
              <a:t>Colaboración</a:t>
            </a:r>
            <a:endParaRPr lang="es-AR" sz="2800" dirty="0">
              <a:solidFill>
                <a:srgbClr val="FF0000"/>
              </a:solidFill>
            </a:endParaRPr>
          </a:p>
        </p:txBody>
      </p:sp>
    </p:spTree>
    <p:extLst>
      <p:ext uri="{BB962C8B-B14F-4D97-AF65-F5344CB8AC3E}">
        <p14:creationId xmlns:p14="http://schemas.microsoft.com/office/powerpoint/2010/main" val="249589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4 Conector recto de flecha"/>
          <p:cNvCxnSpPr/>
          <p:nvPr/>
        </p:nvCxnSpPr>
        <p:spPr>
          <a:xfrm flipV="1">
            <a:off x="2198301" y="1941944"/>
            <a:ext cx="15875" cy="42818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2206238" y="6223794"/>
            <a:ext cx="740092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624840" y="1850741"/>
            <a:ext cx="1436355" cy="369332"/>
          </a:xfrm>
          <a:prstGeom prst="rect">
            <a:avLst/>
          </a:prstGeom>
          <a:noFill/>
        </p:spPr>
        <p:txBody>
          <a:bodyPr wrap="none">
            <a:spAutoFit/>
          </a:bodyPr>
          <a:lstStyle/>
          <a:p>
            <a:pPr>
              <a:defRPr/>
            </a:pPr>
            <a:r>
              <a:rPr lang="es-ES" b="1" dirty="0" smtClean="0">
                <a:solidFill>
                  <a:srgbClr val="FF0000"/>
                </a:solidFill>
                <a:latin typeface="+mn-lt"/>
              </a:rPr>
              <a:t>Colaboración</a:t>
            </a:r>
            <a:endParaRPr lang="es-ES" b="1" dirty="0">
              <a:solidFill>
                <a:srgbClr val="FF0000"/>
              </a:solidFill>
              <a:latin typeface="+mn-lt"/>
            </a:endParaRPr>
          </a:p>
        </p:txBody>
      </p:sp>
      <p:sp>
        <p:nvSpPr>
          <p:cNvPr id="29" name="28 CuadroTexto"/>
          <p:cNvSpPr txBox="1"/>
          <p:nvPr/>
        </p:nvSpPr>
        <p:spPr>
          <a:xfrm>
            <a:off x="8891588" y="6372225"/>
            <a:ext cx="846707" cy="369332"/>
          </a:xfrm>
          <a:prstGeom prst="rect">
            <a:avLst/>
          </a:prstGeom>
          <a:noFill/>
        </p:spPr>
        <p:txBody>
          <a:bodyPr wrap="none">
            <a:spAutoFit/>
          </a:bodyPr>
          <a:lstStyle/>
          <a:p>
            <a:pPr>
              <a:defRPr/>
            </a:pPr>
            <a:r>
              <a:rPr lang="es-ES" b="1" dirty="0" smtClean="0">
                <a:solidFill>
                  <a:schemeClr val="accent5"/>
                </a:solidFill>
                <a:latin typeface="+mn-lt"/>
              </a:rPr>
              <a:t>Acceso</a:t>
            </a:r>
            <a:endParaRPr lang="es-ES" b="1" dirty="0">
              <a:solidFill>
                <a:schemeClr val="accent5"/>
              </a:solidFill>
              <a:latin typeface="+mn-lt"/>
            </a:endParaRPr>
          </a:p>
        </p:txBody>
      </p:sp>
      <p:sp>
        <p:nvSpPr>
          <p:cNvPr id="30" name="29 CuadroTexto"/>
          <p:cNvSpPr txBox="1"/>
          <p:nvPr/>
        </p:nvSpPr>
        <p:spPr>
          <a:xfrm>
            <a:off x="487163" y="6317257"/>
            <a:ext cx="2173865" cy="369332"/>
          </a:xfrm>
          <a:prstGeom prst="rect">
            <a:avLst/>
          </a:prstGeom>
          <a:noFill/>
        </p:spPr>
        <p:txBody>
          <a:bodyPr wrap="none">
            <a:spAutoFit/>
          </a:bodyPr>
          <a:lstStyle/>
          <a:p>
            <a:pPr>
              <a:defRPr/>
            </a:pPr>
            <a:r>
              <a:rPr lang="es-ES" b="1" dirty="0" smtClean="0">
                <a:latin typeface="+mn-lt"/>
              </a:rPr>
              <a:t>Ciencia convencional</a:t>
            </a:r>
            <a:endParaRPr lang="es-ES" b="1" dirty="0">
              <a:latin typeface="+mn-lt"/>
            </a:endParaRPr>
          </a:p>
        </p:txBody>
      </p:sp>
      <p:pic>
        <p:nvPicPr>
          <p:cNvPr id="4" name="Imagen 3"/>
          <p:cNvPicPr>
            <a:picLocks noChangeAspect="1"/>
          </p:cNvPicPr>
          <p:nvPr/>
        </p:nvPicPr>
        <p:blipFill>
          <a:blip r:embed="rId3"/>
          <a:stretch>
            <a:fillRect/>
          </a:stretch>
        </p:blipFill>
        <p:spPr>
          <a:xfrm>
            <a:off x="6438577" y="4313510"/>
            <a:ext cx="3420000" cy="1323000"/>
          </a:xfrm>
          <a:prstGeom prst="rect">
            <a:avLst/>
          </a:prstGeom>
        </p:spPr>
      </p:pic>
      <p:pic>
        <p:nvPicPr>
          <p:cNvPr id="7" name="Imagen 6"/>
          <p:cNvPicPr>
            <a:picLocks noChangeAspect="1"/>
          </p:cNvPicPr>
          <p:nvPr/>
        </p:nvPicPr>
        <p:blipFill>
          <a:blip r:embed="rId4"/>
          <a:stretch>
            <a:fillRect/>
          </a:stretch>
        </p:blipFill>
        <p:spPr>
          <a:xfrm>
            <a:off x="2351282" y="1698594"/>
            <a:ext cx="3132000" cy="1260000"/>
          </a:xfrm>
          <a:prstGeom prst="rect">
            <a:avLst/>
          </a:prstGeom>
        </p:spPr>
      </p:pic>
      <p:sp>
        <p:nvSpPr>
          <p:cNvPr id="16" name="Título 1"/>
          <p:cNvSpPr>
            <a:spLocks noGrp="1"/>
          </p:cNvSpPr>
          <p:nvPr>
            <p:ph type="title"/>
          </p:nvPr>
        </p:nvSpPr>
        <p:spPr>
          <a:xfrm>
            <a:off x="624840" y="145929"/>
            <a:ext cx="10515600" cy="1325563"/>
          </a:xfrm>
        </p:spPr>
        <p:txBody>
          <a:bodyPr/>
          <a:lstStyle/>
          <a:p>
            <a:r>
              <a:rPr lang="en-GB" dirty="0" err="1" smtClean="0"/>
              <a:t>Prácticas</a:t>
            </a:r>
            <a:r>
              <a:rPr lang="en-GB" dirty="0" smtClean="0"/>
              <a:t> y </a:t>
            </a:r>
            <a:r>
              <a:rPr lang="en-GB" dirty="0" err="1" smtClean="0"/>
              <a:t>beneficios</a:t>
            </a:r>
            <a:r>
              <a:rPr lang="en-GB" dirty="0" smtClean="0"/>
              <a:t> de </a:t>
            </a:r>
            <a:r>
              <a:rPr lang="en-GB" dirty="0" err="1" smtClean="0"/>
              <a:t>ciencia</a:t>
            </a:r>
            <a:r>
              <a:rPr lang="en-GB" dirty="0" smtClean="0"/>
              <a:t> </a:t>
            </a:r>
            <a:r>
              <a:rPr lang="en-GB" dirty="0" err="1" smtClean="0"/>
              <a:t>abierta</a:t>
            </a:r>
            <a:endParaRPr lang="es-AR" dirty="0"/>
          </a:p>
        </p:txBody>
      </p:sp>
      <p:sp>
        <p:nvSpPr>
          <p:cNvPr id="19" name="29 CuadroTexto"/>
          <p:cNvSpPr txBox="1"/>
          <p:nvPr/>
        </p:nvSpPr>
        <p:spPr>
          <a:xfrm>
            <a:off x="9194306" y="1740632"/>
            <a:ext cx="1602683" cy="369332"/>
          </a:xfrm>
          <a:prstGeom prst="rect">
            <a:avLst/>
          </a:prstGeom>
          <a:noFill/>
        </p:spPr>
        <p:txBody>
          <a:bodyPr wrap="none">
            <a:spAutoFit/>
          </a:bodyPr>
          <a:lstStyle/>
          <a:p>
            <a:pPr>
              <a:defRPr/>
            </a:pPr>
            <a:r>
              <a:rPr lang="es-ES" b="1" dirty="0" smtClean="0">
                <a:latin typeface="+mn-lt"/>
              </a:rPr>
              <a:t>Ciencia abierta</a:t>
            </a:r>
            <a:endParaRPr lang="es-ES" b="1" dirty="0">
              <a:latin typeface="+mn-lt"/>
            </a:endParaRPr>
          </a:p>
        </p:txBody>
      </p:sp>
      <p:sp>
        <p:nvSpPr>
          <p:cNvPr id="11" name="CuadroTexto 10"/>
          <p:cNvSpPr txBox="1"/>
          <p:nvPr/>
        </p:nvSpPr>
        <p:spPr>
          <a:xfrm>
            <a:off x="8891587" y="3436235"/>
            <a:ext cx="2208123" cy="923330"/>
          </a:xfrm>
          <a:prstGeom prst="rect">
            <a:avLst/>
          </a:prstGeom>
          <a:noFill/>
        </p:spPr>
        <p:txBody>
          <a:bodyPr wrap="square" rtlCol="0">
            <a:spAutoFit/>
          </a:bodyPr>
          <a:lstStyle/>
          <a:p>
            <a:r>
              <a:rPr lang="en-GB" dirty="0" smtClean="0"/>
              <a:t>Multiples </a:t>
            </a:r>
            <a:r>
              <a:rPr lang="en-GB" dirty="0" err="1" smtClean="0"/>
              <a:t>fuentes</a:t>
            </a:r>
            <a:r>
              <a:rPr lang="en-GB" dirty="0" smtClean="0"/>
              <a:t> de </a:t>
            </a:r>
            <a:r>
              <a:rPr lang="en-GB" dirty="0" err="1" smtClean="0"/>
              <a:t>conocimiento</a:t>
            </a:r>
            <a:endParaRPr lang="en-GB" dirty="0" smtClean="0"/>
          </a:p>
          <a:p>
            <a:r>
              <a:rPr lang="en-GB" dirty="0" err="1" smtClean="0"/>
              <a:t>Amplia</a:t>
            </a:r>
            <a:r>
              <a:rPr lang="en-GB" dirty="0" smtClean="0"/>
              <a:t> </a:t>
            </a:r>
            <a:r>
              <a:rPr lang="en-GB" dirty="0" err="1" smtClean="0"/>
              <a:t>difusión</a:t>
            </a:r>
            <a:endParaRPr lang="es-AR" dirty="0"/>
          </a:p>
        </p:txBody>
      </p:sp>
      <p:sp>
        <p:nvSpPr>
          <p:cNvPr id="21" name="CuadroTexto 20"/>
          <p:cNvSpPr txBox="1"/>
          <p:nvPr/>
        </p:nvSpPr>
        <p:spPr>
          <a:xfrm>
            <a:off x="9858577" y="4693481"/>
            <a:ext cx="2208123" cy="1200329"/>
          </a:xfrm>
          <a:prstGeom prst="rect">
            <a:avLst/>
          </a:prstGeom>
          <a:noFill/>
        </p:spPr>
        <p:txBody>
          <a:bodyPr wrap="square" rtlCol="0">
            <a:spAutoFit/>
          </a:bodyPr>
          <a:lstStyle/>
          <a:p>
            <a:r>
              <a:rPr lang="en-GB" dirty="0" smtClean="0"/>
              <a:t>Bien </a:t>
            </a:r>
            <a:r>
              <a:rPr lang="en-GB" dirty="0" err="1" smtClean="0"/>
              <a:t>público</a:t>
            </a:r>
            <a:endParaRPr lang="en-GB" dirty="0" smtClean="0"/>
          </a:p>
          <a:p>
            <a:r>
              <a:rPr lang="en-GB" dirty="0" err="1" smtClean="0"/>
              <a:t>Oportunidades</a:t>
            </a:r>
            <a:r>
              <a:rPr lang="en-GB" dirty="0"/>
              <a:t> </a:t>
            </a:r>
            <a:r>
              <a:rPr lang="en-GB" dirty="0" smtClean="0"/>
              <a:t>de </a:t>
            </a:r>
            <a:r>
              <a:rPr lang="en-GB" dirty="0" err="1" smtClean="0"/>
              <a:t>desarrollo</a:t>
            </a:r>
            <a:r>
              <a:rPr lang="en-GB" dirty="0" smtClean="0"/>
              <a:t> de </a:t>
            </a:r>
            <a:r>
              <a:rPr lang="en-GB" dirty="0" err="1" smtClean="0"/>
              <a:t>capacidades</a:t>
            </a:r>
            <a:endParaRPr lang="en-GB" dirty="0" smtClean="0"/>
          </a:p>
        </p:txBody>
      </p:sp>
      <p:sp>
        <p:nvSpPr>
          <p:cNvPr id="22" name="CuadroTexto 21"/>
          <p:cNvSpPr txBox="1"/>
          <p:nvPr/>
        </p:nvSpPr>
        <p:spPr>
          <a:xfrm>
            <a:off x="6975778" y="2559171"/>
            <a:ext cx="2208123" cy="923330"/>
          </a:xfrm>
          <a:prstGeom prst="rect">
            <a:avLst/>
          </a:prstGeom>
          <a:noFill/>
        </p:spPr>
        <p:txBody>
          <a:bodyPr wrap="square" rtlCol="0">
            <a:spAutoFit/>
          </a:bodyPr>
          <a:lstStyle/>
          <a:p>
            <a:r>
              <a:rPr lang="en-GB" dirty="0" err="1" smtClean="0"/>
              <a:t>Equidad</a:t>
            </a:r>
            <a:r>
              <a:rPr lang="en-GB" dirty="0" smtClean="0"/>
              <a:t> global </a:t>
            </a:r>
            <a:r>
              <a:rPr lang="en-GB" dirty="0" err="1" smtClean="0"/>
              <a:t>en</a:t>
            </a:r>
            <a:r>
              <a:rPr lang="en-GB" dirty="0" smtClean="0"/>
              <a:t> </a:t>
            </a:r>
            <a:r>
              <a:rPr lang="en-GB" dirty="0" err="1" smtClean="0"/>
              <a:t>producción</a:t>
            </a:r>
            <a:r>
              <a:rPr lang="en-GB" dirty="0" smtClean="0"/>
              <a:t> y </a:t>
            </a:r>
            <a:r>
              <a:rPr lang="en-GB" dirty="0" err="1" smtClean="0"/>
              <a:t>uso</a:t>
            </a:r>
            <a:r>
              <a:rPr lang="en-GB" dirty="0" smtClean="0"/>
              <a:t> de </a:t>
            </a:r>
            <a:r>
              <a:rPr lang="en-GB" dirty="0" err="1" smtClean="0"/>
              <a:t>conocimiento</a:t>
            </a:r>
            <a:endParaRPr lang="en-GB" dirty="0" smtClean="0"/>
          </a:p>
        </p:txBody>
      </p:sp>
      <p:sp>
        <p:nvSpPr>
          <p:cNvPr id="24" name="CuadroTexto 23"/>
          <p:cNvSpPr txBox="1"/>
          <p:nvPr/>
        </p:nvSpPr>
        <p:spPr>
          <a:xfrm>
            <a:off x="5483282" y="1609352"/>
            <a:ext cx="2984992" cy="646331"/>
          </a:xfrm>
          <a:prstGeom prst="rect">
            <a:avLst/>
          </a:prstGeom>
          <a:noFill/>
        </p:spPr>
        <p:txBody>
          <a:bodyPr wrap="square" rtlCol="0">
            <a:spAutoFit/>
          </a:bodyPr>
          <a:lstStyle/>
          <a:p>
            <a:r>
              <a:rPr lang="en-GB" dirty="0" err="1" smtClean="0"/>
              <a:t>Pluralismo</a:t>
            </a:r>
            <a:r>
              <a:rPr lang="en-GB" dirty="0" smtClean="0"/>
              <a:t> </a:t>
            </a:r>
            <a:r>
              <a:rPr lang="en-GB" dirty="0" err="1" smtClean="0"/>
              <a:t>epistémico</a:t>
            </a:r>
            <a:endParaRPr lang="en-GB" dirty="0" smtClean="0"/>
          </a:p>
          <a:p>
            <a:r>
              <a:rPr lang="en-GB" dirty="0" err="1" smtClean="0"/>
              <a:t>Diversidad</a:t>
            </a:r>
            <a:r>
              <a:rPr lang="en-GB" dirty="0" smtClean="0"/>
              <a:t> de </a:t>
            </a:r>
            <a:r>
              <a:rPr lang="en-GB" dirty="0" err="1" smtClean="0"/>
              <a:t>conocimiento</a:t>
            </a:r>
            <a:endParaRPr lang="en-GB" dirty="0" smtClean="0"/>
          </a:p>
        </p:txBody>
      </p:sp>
      <p:pic>
        <p:nvPicPr>
          <p:cNvPr id="12" name="Imagen 11"/>
          <p:cNvPicPr>
            <a:picLocks noChangeAspect="1"/>
          </p:cNvPicPr>
          <p:nvPr/>
        </p:nvPicPr>
        <p:blipFill>
          <a:blip r:embed="rId5"/>
          <a:stretch>
            <a:fillRect/>
          </a:stretch>
        </p:blipFill>
        <p:spPr>
          <a:xfrm>
            <a:off x="5860816" y="3586075"/>
            <a:ext cx="3024000" cy="837000"/>
          </a:xfrm>
          <a:prstGeom prst="rect">
            <a:avLst/>
          </a:prstGeom>
        </p:spPr>
      </p:pic>
      <p:pic>
        <p:nvPicPr>
          <p:cNvPr id="13" name="Imagen 12"/>
          <p:cNvPicPr>
            <a:picLocks noChangeAspect="1"/>
          </p:cNvPicPr>
          <p:nvPr/>
        </p:nvPicPr>
        <p:blipFill>
          <a:blip r:embed="rId6"/>
          <a:stretch>
            <a:fillRect/>
          </a:stretch>
        </p:blipFill>
        <p:spPr>
          <a:xfrm>
            <a:off x="3706672" y="2724288"/>
            <a:ext cx="3060000" cy="810000"/>
          </a:xfrm>
          <a:prstGeom prst="rect">
            <a:avLst/>
          </a:prstGeom>
        </p:spPr>
      </p:pic>
    </p:spTree>
    <p:extLst>
      <p:ext uri="{BB962C8B-B14F-4D97-AF65-F5344CB8AC3E}">
        <p14:creationId xmlns:p14="http://schemas.microsoft.com/office/powerpoint/2010/main" val="780135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GB" dirty="0" err="1" smtClean="0"/>
              <a:t>Normativas</a:t>
            </a:r>
            <a:r>
              <a:rPr lang="en-GB" dirty="0" smtClean="0"/>
              <a:t> y </a:t>
            </a:r>
            <a:r>
              <a:rPr lang="en-GB" dirty="0" err="1" smtClean="0"/>
              <a:t>herramientas</a:t>
            </a:r>
            <a:r>
              <a:rPr lang="en-GB" dirty="0" smtClean="0"/>
              <a:t> de </a:t>
            </a:r>
            <a:r>
              <a:rPr lang="en-GB" dirty="0" err="1" smtClean="0"/>
              <a:t>política</a:t>
            </a:r>
            <a:r>
              <a:rPr lang="en-GB" dirty="0" smtClean="0"/>
              <a:t> se </a:t>
            </a:r>
            <a:r>
              <a:rPr lang="en-GB" dirty="0" err="1" smtClean="0"/>
              <a:t>enfocan</a:t>
            </a:r>
            <a:r>
              <a:rPr lang="en-GB" dirty="0" smtClean="0"/>
              <a:t> </a:t>
            </a:r>
            <a:r>
              <a:rPr lang="en-GB" dirty="0" err="1" smtClean="0"/>
              <a:t>en</a:t>
            </a:r>
            <a:r>
              <a:rPr lang="en-GB" dirty="0" smtClean="0"/>
              <a:t> dimension de </a:t>
            </a:r>
            <a:r>
              <a:rPr lang="en-GB" dirty="0" err="1" smtClean="0"/>
              <a:t>acceso</a:t>
            </a:r>
            <a:endParaRPr lang="es-AR" dirty="0"/>
          </a:p>
        </p:txBody>
      </p:sp>
      <p:sp>
        <p:nvSpPr>
          <p:cNvPr id="5" name="Marcador de contenido 4"/>
          <p:cNvSpPr>
            <a:spLocks noGrp="1"/>
          </p:cNvSpPr>
          <p:nvPr>
            <p:ph idx="1"/>
          </p:nvPr>
        </p:nvSpPr>
        <p:spPr/>
        <p:txBody>
          <a:bodyPr/>
          <a:lstStyle/>
          <a:p>
            <a:r>
              <a:rPr lang="en-US" dirty="0" err="1"/>
              <a:t>Moradi</a:t>
            </a:r>
            <a:r>
              <a:rPr lang="en-US" dirty="0"/>
              <a:t>, S., &amp; Abdi, S. (2023).</a:t>
            </a:r>
            <a:endParaRPr lang="es-AR" dirty="0"/>
          </a:p>
        </p:txBody>
      </p:sp>
      <p:pic>
        <p:nvPicPr>
          <p:cNvPr id="6" name="Imagen 5"/>
          <p:cNvPicPr>
            <a:picLocks noChangeAspect="1"/>
          </p:cNvPicPr>
          <p:nvPr/>
        </p:nvPicPr>
        <p:blipFill>
          <a:blip r:embed="rId2"/>
          <a:stretch>
            <a:fillRect/>
          </a:stretch>
        </p:blipFill>
        <p:spPr>
          <a:xfrm>
            <a:off x="464128" y="1758157"/>
            <a:ext cx="7201744" cy="4594060"/>
          </a:xfrm>
          <a:prstGeom prst="rect">
            <a:avLst/>
          </a:prstGeom>
        </p:spPr>
      </p:pic>
      <p:sp>
        <p:nvSpPr>
          <p:cNvPr id="7" name="CuadroTexto 6"/>
          <p:cNvSpPr txBox="1"/>
          <p:nvPr/>
        </p:nvSpPr>
        <p:spPr>
          <a:xfrm>
            <a:off x="220000" y="6419685"/>
            <a:ext cx="9225280" cy="307777"/>
          </a:xfrm>
          <a:prstGeom prst="rect">
            <a:avLst/>
          </a:prstGeom>
          <a:noFill/>
        </p:spPr>
        <p:txBody>
          <a:bodyPr wrap="square" rtlCol="0">
            <a:spAutoFit/>
          </a:bodyPr>
          <a:lstStyle/>
          <a:p>
            <a:r>
              <a:rPr lang="es-AR" sz="1400" smtClean="0"/>
              <a:t>De Filippo &amp; D’Onofrio (2019)</a:t>
            </a:r>
            <a:endParaRPr lang="es-AR" sz="1400" dirty="0"/>
          </a:p>
        </p:txBody>
      </p:sp>
      <p:sp>
        <p:nvSpPr>
          <p:cNvPr id="3" name="Rectángulo 2"/>
          <p:cNvSpPr/>
          <p:nvPr/>
        </p:nvSpPr>
        <p:spPr>
          <a:xfrm>
            <a:off x="8570800" y="6388908"/>
            <a:ext cx="2625014" cy="338554"/>
          </a:xfrm>
          <a:prstGeom prst="rect">
            <a:avLst/>
          </a:prstGeom>
        </p:spPr>
        <p:txBody>
          <a:bodyPr wrap="none">
            <a:spAutoFit/>
          </a:bodyPr>
          <a:lstStyle/>
          <a:p>
            <a:r>
              <a:rPr lang="en-US" sz="1600" dirty="0" err="1"/>
              <a:t>Moradi</a:t>
            </a:r>
            <a:r>
              <a:rPr lang="en-US" sz="1600" dirty="0"/>
              <a:t>, S., &amp; Abdi, S. (2023). </a:t>
            </a:r>
            <a:endParaRPr lang="es-AR" sz="1600" dirty="0"/>
          </a:p>
        </p:txBody>
      </p:sp>
      <p:pic>
        <p:nvPicPr>
          <p:cNvPr id="4" name="Imagen 3"/>
          <p:cNvPicPr>
            <a:picLocks noChangeAspect="1"/>
          </p:cNvPicPr>
          <p:nvPr/>
        </p:nvPicPr>
        <p:blipFill>
          <a:blip r:embed="rId3"/>
          <a:stretch>
            <a:fillRect/>
          </a:stretch>
        </p:blipFill>
        <p:spPr>
          <a:xfrm>
            <a:off x="8186357" y="1902633"/>
            <a:ext cx="3600000" cy="3501000"/>
          </a:xfrm>
          <a:prstGeom prst="rect">
            <a:avLst/>
          </a:prstGeom>
        </p:spPr>
      </p:pic>
      <p:sp>
        <p:nvSpPr>
          <p:cNvPr id="8" name="CuadroTexto 7"/>
          <p:cNvSpPr txBox="1"/>
          <p:nvPr/>
        </p:nvSpPr>
        <p:spPr>
          <a:xfrm>
            <a:off x="8321040" y="5451938"/>
            <a:ext cx="2874774" cy="830997"/>
          </a:xfrm>
          <a:prstGeom prst="rect">
            <a:avLst/>
          </a:prstGeom>
          <a:noFill/>
        </p:spPr>
        <p:txBody>
          <a:bodyPr wrap="square" rtlCol="0">
            <a:spAutoFit/>
          </a:bodyPr>
          <a:lstStyle/>
          <a:p>
            <a:r>
              <a:rPr lang="en-GB" sz="1600" dirty="0" smtClean="0"/>
              <a:t>7 </a:t>
            </a:r>
            <a:r>
              <a:rPr lang="en-GB" sz="1600" dirty="0" err="1" smtClean="0"/>
              <a:t>países</a:t>
            </a:r>
            <a:r>
              <a:rPr lang="en-GB" sz="1600" dirty="0" smtClean="0"/>
              <a:t> </a:t>
            </a:r>
            <a:r>
              <a:rPr lang="en-GB" sz="1600" dirty="0" err="1" smtClean="0"/>
              <a:t>europeos</a:t>
            </a:r>
            <a:endParaRPr lang="en-GB" sz="1600" dirty="0" smtClean="0"/>
          </a:p>
          <a:p>
            <a:r>
              <a:rPr lang="en-GB" sz="1600" dirty="0" err="1" smtClean="0"/>
              <a:t>Análisis</a:t>
            </a:r>
            <a:r>
              <a:rPr lang="en-GB" sz="1600" dirty="0" smtClean="0"/>
              <a:t> de 49 </a:t>
            </a:r>
            <a:r>
              <a:rPr lang="en-GB" sz="1600" dirty="0" err="1" smtClean="0"/>
              <a:t>documentos</a:t>
            </a:r>
            <a:r>
              <a:rPr lang="en-GB" sz="1600" dirty="0" smtClean="0"/>
              <a:t> </a:t>
            </a:r>
            <a:r>
              <a:rPr lang="en-GB" sz="1600" dirty="0" err="1" smtClean="0"/>
              <a:t>nacionales</a:t>
            </a:r>
            <a:r>
              <a:rPr lang="en-GB" sz="1600" dirty="0" smtClean="0"/>
              <a:t> + 32 de </a:t>
            </a:r>
            <a:r>
              <a:rPr lang="en-GB" sz="1600" dirty="0" err="1" smtClean="0"/>
              <a:t>instituciones</a:t>
            </a:r>
            <a:endParaRPr lang="es-AR" sz="1600" dirty="0"/>
          </a:p>
        </p:txBody>
      </p:sp>
    </p:spTree>
    <p:extLst>
      <p:ext uri="{BB962C8B-B14F-4D97-AF65-F5344CB8AC3E}">
        <p14:creationId xmlns:p14="http://schemas.microsoft.com/office/powerpoint/2010/main" val="13942478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27298"/>
            <a:ext cx="10515600" cy="1325563"/>
          </a:xfrm>
        </p:spPr>
        <p:txBody>
          <a:bodyPr/>
          <a:lstStyle/>
          <a:p>
            <a:r>
              <a:rPr lang="en-GB" dirty="0" err="1" smtClean="0"/>
              <a:t>Ciencia</a:t>
            </a:r>
            <a:r>
              <a:rPr lang="en-GB" dirty="0" smtClean="0"/>
              <a:t> </a:t>
            </a:r>
            <a:r>
              <a:rPr lang="en-GB" dirty="0" err="1" smtClean="0"/>
              <a:t>ciudadana</a:t>
            </a:r>
            <a:r>
              <a:rPr lang="en-GB" dirty="0" smtClean="0"/>
              <a:t> y </a:t>
            </a:r>
            <a:r>
              <a:rPr lang="en-GB" dirty="0" err="1" smtClean="0"/>
              <a:t>participativa</a:t>
            </a:r>
            <a:r>
              <a:rPr lang="en-GB" dirty="0" smtClean="0"/>
              <a:t/>
            </a:r>
            <a:br>
              <a:rPr lang="en-GB" dirty="0" smtClean="0"/>
            </a:br>
            <a:endParaRPr lang="es-AR" dirty="0"/>
          </a:p>
        </p:txBody>
      </p:sp>
      <p:pic>
        <p:nvPicPr>
          <p:cNvPr id="4" name="Imagen 3"/>
          <p:cNvPicPr>
            <a:picLocks noChangeAspect="1"/>
          </p:cNvPicPr>
          <p:nvPr/>
        </p:nvPicPr>
        <p:blipFill>
          <a:blip r:embed="rId3"/>
          <a:stretch>
            <a:fillRect/>
          </a:stretch>
        </p:blipFill>
        <p:spPr>
          <a:xfrm>
            <a:off x="838200" y="3194688"/>
            <a:ext cx="4283776" cy="3004032"/>
          </a:xfrm>
          <a:prstGeom prst="rect">
            <a:avLst/>
          </a:prstGeom>
        </p:spPr>
      </p:pic>
      <p:sp>
        <p:nvSpPr>
          <p:cNvPr id="5" name="Rectángulo 4"/>
          <p:cNvSpPr/>
          <p:nvPr/>
        </p:nvSpPr>
        <p:spPr>
          <a:xfrm>
            <a:off x="7015124" y="3536186"/>
            <a:ext cx="4569180" cy="2349361"/>
          </a:xfrm>
          <a:prstGeom prst="rect">
            <a:avLst/>
          </a:prstGeom>
        </p:spPr>
        <p:txBody>
          <a:bodyPr wrap="square">
            <a:spAutoFit/>
          </a:bodyPr>
          <a:lstStyle/>
          <a:p>
            <a:pPr marL="285750" indent="-285750" algn="just">
              <a:lnSpc>
                <a:spcPts val="1599"/>
              </a:lnSpc>
              <a:spcBef>
                <a:spcPct val="0"/>
              </a:spcBef>
              <a:buFont typeface="Arial" panose="020B0604020202020204" pitchFamily="34" charset="0"/>
              <a:buChar char="•"/>
            </a:pPr>
            <a:r>
              <a:rPr lang="es-AR" spc="-8" dirty="0">
                <a:solidFill>
                  <a:srgbClr val="000000"/>
                </a:solidFill>
              </a:rPr>
              <a:t>Mapeo del </a:t>
            </a:r>
            <a:r>
              <a:rPr lang="es-AR" spc="-8" dirty="0" err="1">
                <a:solidFill>
                  <a:srgbClr val="000000"/>
                </a:solidFill>
              </a:rPr>
              <a:t>MINCyT</a:t>
            </a:r>
            <a:r>
              <a:rPr lang="es-AR" spc="-8" dirty="0">
                <a:solidFill>
                  <a:srgbClr val="000000"/>
                </a:solidFill>
              </a:rPr>
              <a:t>-PNUD</a:t>
            </a:r>
          </a:p>
          <a:p>
            <a:pPr lvl="1" algn="just">
              <a:lnSpc>
                <a:spcPts val="1599"/>
              </a:lnSpc>
              <a:spcBef>
                <a:spcPct val="0"/>
              </a:spcBef>
            </a:pPr>
            <a:r>
              <a:rPr lang="es-AR" spc="-8" dirty="0">
                <a:solidFill>
                  <a:srgbClr val="000000"/>
                </a:solidFill>
              </a:rPr>
              <a:t>   </a:t>
            </a:r>
            <a:endParaRPr lang="es-AR" spc="-8" dirty="0" smtClean="0">
              <a:solidFill>
                <a:srgbClr val="000000"/>
              </a:solidFill>
            </a:endParaRPr>
          </a:p>
          <a:p>
            <a:pPr lvl="1" algn="just">
              <a:lnSpc>
                <a:spcPts val="1599"/>
              </a:lnSpc>
              <a:spcBef>
                <a:spcPct val="0"/>
              </a:spcBef>
            </a:pPr>
            <a:r>
              <a:rPr lang="es-AR" spc="-8" dirty="0" smtClean="0">
                <a:solidFill>
                  <a:srgbClr val="000000"/>
                </a:solidFill>
              </a:rPr>
              <a:t>55 </a:t>
            </a:r>
            <a:r>
              <a:rPr lang="es-AR" spc="-8" dirty="0">
                <a:solidFill>
                  <a:srgbClr val="000000"/>
                </a:solidFill>
              </a:rPr>
              <a:t>proyectos</a:t>
            </a:r>
          </a:p>
          <a:p>
            <a:pPr lvl="1" algn="just">
              <a:lnSpc>
                <a:spcPts val="1599"/>
              </a:lnSpc>
              <a:spcBef>
                <a:spcPct val="0"/>
              </a:spcBef>
            </a:pPr>
            <a:r>
              <a:rPr lang="es-AR" spc="-8" dirty="0">
                <a:solidFill>
                  <a:srgbClr val="000000"/>
                </a:solidFill>
              </a:rPr>
              <a:t>    más de 25000 participantes</a:t>
            </a:r>
          </a:p>
          <a:p>
            <a:pPr lvl="1" algn="just">
              <a:lnSpc>
                <a:spcPts val="1599"/>
              </a:lnSpc>
              <a:spcBef>
                <a:spcPct val="0"/>
              </a:spcBef>
            </a:pPr>
            <a:r>
              <a:rPr lang="es-AR" spc="-8" dirty="0">
                <a:solidFill>
                  <a:srgbClr val="000000"/>
                </a:solidFill>
              </a:rPr>
              <a:t>    70% temáticas locales</a:t>
            </a:r>
          </a:p>
          <a:p>
            <a:pPr lvl="1" algn="just">
              <a:lnSpc>
                <a:spcPts val="1599"/>
              </a:lnSpc>
              <a:spcBef>
                <a:spcPct val="0"/>
              </a:spcBef>
            </a:pPr>
            <a:r>
              <a:rPr lang="es-AR" spc="-8" dirty="0">
                <a:solidFill>
                  <a:srgbClr val="000000"/>
                </a:solidFill>
              </a:rPr>
              <a:t>    </a:t>
            </a:r>
            <a:endParaRPr lang="es-AR" spc="-8" dirty="0" smtClean="0">
              <a:solidFill>
                <a:srgbClr val="000000"/>
              </a:solidFill>
            </a:endParaRPr>
          </a:p>
          <a:p>
            <a:pPr lvl="1" algn="just">
              <a:lnSpc>
                <a:spcPts val="1599"/>
              </a:lnSpc>
              <a:spcBef>
                <a:spcPct val="0"/>
              </a:spcBef>
            </a:pPr>
            <a:r>
              <a:rPr lang="es-AR" spc="-8" dirty="0" smtClean="0">
                <a:solidFill>
                  <a:srgbClr val="000000"/>
                </a:solidFill>
              </a:rPr>
              <a:t>Muy </a:t>
            </a:r>
            <a:r>
              <a:rPr lang="es-AR" spc="-8" dirty="0">
                <a:solidFill>
                  <a:srgbClr val="000000"/>
                </a:solidFill>
              </a:rPr>
              <a:t>diversos</a:t>
            </a:r>
          </a:p>
          <a:p>
            <a:pPr marL="721213" lvl="1">
              <a:lnSpc>
                <a:spcPts val="1599"/>
              </a:lnSpc>
              <a:spcBef>
                <a:spcPct val="0"/>
              </a:spcBef>
            </a:pPr>
            <a:r>
              <a:rPr lang="es-AR" spc="-8" dirty="0">
                <a:solidFill>
                  <a:srgbClr val="000000"/>
                </a:solidFill>
              </a:rPr>
              <a:t>biodiversidad, justicia ambiental, alerta temprana inundaciones, monitoreo calidad ambiental, </a:t>
            </a:r>
            <a:r>
              <a:rPr lang="es-AR" spc="-8" dirty="0" smtClean="0">
                <a:solidFill>
                  <a:srgbClr val="000000"/>
                </a:solidFill>
              </a:rPr>
              <a:t>etc.</a:t>
            </a:r>
          </a:p>
          <a:p>
            <a:pPr marL="721213" lvl="1">
              <a:lnSpc>
                <a:spcPts val="1599"/>
              </a:lnSpc>
              <a:spcBef>
                <a:spcPct val="0"/>
              </a:spcBef>
            </a:pPr>
            <a:endParaRPr lang="en-GB" spc="-8" dirty="0">
              <a:solidFill>
                <a:srgbClr val="000000"/>
              </a:solidFill>
            </a:endParaRPr>
          </a:p>
        </p:txBody>
      </p:sp>
      <p:sp>
        <p:nvSpPr>
          <p:cNvPr id="6" name="Rectángulo 5"/>
          <p:cNvSpPr/>
          <p:nvPr/>
        </p:nvSpPr>
        <p:spPr>
          <a:xfrm>
            <a:off x="838200" y="6550223"/>
            <a:ext cx="6096000" cy="307777"/>
          </a:xfrm>
          <a:prstGeom prst="rect">
            <a:avLst/>
          </a:prstGeom>
        </p:spPr>
        <p:txBody>
          <a:bodyPr>
            <a:spAutoFit/>
          </a:bodyPr>
          <a:lstStyle/>
          <a:p>
            <a:r>
              <a:rPr lang="es-AR" sz="1400" dirty="0">
                <a:latin typeface="Calibri" panose="020F0502020204030204" pitchFamily="34" charset="0"/>
                <a:ea typeface="Calibri" panose="020F0502020204030204" pitchFamily="34" charset="0"/>
                <a:cs typeface="Times New Roman" panose="02020603050405020304" pitchFamily="18" charset="0"/>
              </a:rPr>
              <a:t>MINCYT-PNUD </a:t>
            </a:r>
            <a:r>
              <a:rPr lang="es-AR" sz="1400" dirty="0" smtClean="0">
                <a:latin typeface="Calibri" panose="020F0502020204030204" pitchFamily="34" charset="0"/>
                <a:ea typeface="Calibri" panose="020F0502020204030204" pitchFamily="34" charset="0"/>
                <a:cs typeface="Times New Roman" panose="02020603050405020304" pitchFamily="18" charset="0"/>
              </a:rPr>
              <a:t>(2022)</a:t>
            </a:r>
            <a:endParaRPr lang="es-AR" sz="1400" dirty="0"/>
          </a:p>
        </p:txBody>
      </p:sp>
      <p:sp>
        <p:nvSpPr>
          <p:cNvPr id="7" name="Marcador de contenido 6"/>
          <p:cNvSpPr>
            <a:spLocks noGrp="1"/>
          </p:cNvSpPr>
          <p:nvPr>
            <p:ph idx="1"/>
          </p:nvPr>
        </p:nvSpPr>
        <p:spPr>
          <a:xfrm>
            <a:off x="7164704" y="5713953"/>
            <a:ext cx="4419600" cy="1118255"/>
          </a:xfrm>
          <a:prstGeom prst="rect">
            <a:avLst/>
          </a:prstGeom>
        </p:spPr>
        <p:txBody>
          <a:bodyPr wrap="square">
            <a:spAutoFit/>
          </a:bodyPr>
          <a:lstStyle/>
          <a:p>
            <a:pPr marL="285750" indent="-285750" algn="just">
              <a:lnSpc>
                <a:spcPts val="1599"/>
              </a:lnSpc>
              <a:spcBef>
                <a:spcPct val="0"/>
              </a:spcBef>
              <a:buFont typeface="Arial" panose="020B0604020202020204" pitchFamily="34" charset="0"/>
              <a:buChar char="•"/>
            </a:pPr>
            <a:r>
              <a:rPr lang="es-AR" sz="1800" spc="-8" dirty="0" smtClean="0">
                <a:solidFill>
                  <a:srgbClr val="000000"/>
                </a:solidFill>
              </a:rPr>
              <a:t>Programa Nacional de Ciencia Ciudadana - </a:t>
            </a:r>
            <a:r>
              <a:rPr lang="es-AR" sz="1800" spc="-8" dirty="0" err="1" smtClean="0">
                <a:solidFill>
                  <a:srgbClr val="000000"/>
                </a:solidFill>
              </a:rPr>
              <a:t>MINCyT</a:t>
            </a:r>
            <a:endParaRPr lang="es-AR" sz="1800" spc="-8" dirty="0">
              <a:solidFill>
                <a:srgbClr val="000000"/>
              </a:solidFill>
            </a:endParaRPr>
          </a:p>
          <a:p>
            <a:pPr marL="457200" lvl="1" indent="0" algn="just">
              <a:lnSpc>
                <a:spcPts val="1599"/>
              </a:lnSpc>
              <a:spcBef>
                <a:spcPct val="0"/>
              </a:spcBef>
              <a:buNone/>
            </a:pPr>
            <a:endParaRPr lang="es-AR" sz="1800" spc="-8" dirty="0" smtClean="0">
              <a:solidFill>
                <a:srgbClr val="000000"/>
              </a:solidFill>
            </a:endParaRPr>
          </a:p>
          <a:p>
            <a:pPr lvl="1" algn="just">
              <a:lnSpc>
                <a:spcPts val="1599"/>
              </a:lnSpc>
              <a:spcBef>
                <a:spcPct val="0"/>
              </a:spcBef>
            </a:pPr>
            <a:r>
              <a:rPr lang="es-AR" sz="1800" spc="-8" dirty="0" smtClean="0">
                <a:solidFill>
                  <a:srgbClr val="000000"/>
                </a:solidFill>
              </a:rPr>
              <a:t>Lanzado en octubre 2022</a:t>
            </a:r>
          </a:p>
          <a:p>
            <a:pPr lvl="1" algn="just">
              <a:lnSpc>
                <a:spcPts val="1599"/>
              </a:lnSpc>
              <a:spcBef>
                <a:spcPct val="0"/>
              </a:spcBef>
            </a:pPr>
            <a:r>
              <a:rPr lang="en-GB" sz="1800" spc="-8" dirty="0" err="1" smtClean="0">
                <a:solidFill>
                  <a:srgbClr val="000000"/>
                </a:solidFill>
              </a:rPr>
              <a:t>Convocatoria</a:t>
            </a:r>
            <a:r>
              <a:rPr lang="en-GB" sz="1800" spc="-8" dirty="0" smtClean="0">
                <a:solidFill>
                  <a:srgbClr val="000000"/>
                </a:solidFill>
              </a:rPr>
              <a:t> a </a:t>
            </a:r>
            <a:r>
              <a:rPr lang="en-GB" sz="1800" spc="-8" dirty="0" err="1" smtClean="0">
                <a:solidFill>
                  <a:srgbClr val="000000"/>
                </a:solidFill>
              </a:rPr>
              <a:t>proyectos</a:t>
            </a:r>
            <a:r>
              <a:rPr lang="en-GB" sz="1800" spc="-8" dirty="0" smtClean="0">
                <a:solidFill>
                  <a:srgbClr val="000000"/>
                </a:solidFill>
              </a:rPr>
              <a:t> </a:t>
            </a:r>
            <a:r>
              <a:rPr lang="en-GB" sz="1800" spc="-8" dirty="0" err="1" smtClean="0">
                <a:solidFill>
                  <a:srgbClr val="000000"/>
                </a:solidFill>
              </a:rPr>
              <a:t>marzo</a:t>
            </a:r>
            <a:r>
              <a:rPr lang="en-GB" sz="1800" spc="-8" dirty="0" smtClean="0">
                <a:solidFill>
                  <a:srgbClr val="000000"/>
                </a:solidFill>
              </a:rPr>
              <a:t> 2023</a:t>
            </a:r>
            <a:endParaRPr lang="en-GB" spc="-8" dirty="0">
              <a:solidFill>
                <a:srgbClr val="000000"/>
              </a:solidFill>
            </a:endParaRPr>
          </a:p>
        </p:txBody>
      </p:sp>
      <p:sp>
        <p:nvSpPr>
          <p:cNvPr id="3" name="Rectángulo 2"/>
          <p:cNvSpPr/>
          <p:nvPr/>
        </p:nvSpPr>
        <p:spPr>
          <a:xfrm>
            <a:off x="6096000" y="3258316"/>
            <a:ext cx="1386149" cy="369332"/>
          </a:xfrm>
          <a:prstGeom prst="rect">
            <a:avLst/>
          </a:prstGeom>
        </p:spPr>
        <p:txBody>
          <a:bodyPr wrap="none">
            <a:spAutoFit/>
          </a:bodyPr>
          <a:lstStyle/>
          <a:p>
            <a:r>
              <a:rPr lang="en-GB" dirty="0" err="1"/>
              <a:t>En</a:t>
            </a:r>
            <a:r>
              <a:rPr lang="en-GB" dirty="0"/>
              <a:t> Argentina</a:t>
            </a:r>
            <a:endParaRPr lang="es-AR" dirty="0"/>
          </a:p>
        </p:txBody>
      </p:sp>
      <p:sp>
        <p:nvSpPr>
          <p:cNvPr id="8" name="Rectángulo 7"/>
          <p:cNvSpPr/>
          <p:nvPr/>
        </p:nvSpPr>
        <p:spPr>
          <a:xfrm>
            <a:off x="746760" y="1319324"/>
            <a:ext cx="11264348" cy="2123658"/>
          </a:xfrm>
          <a:prstGeom prst="rect">
            <a:avLst/>
          </a:prstGeom>
        </p:spPr>
        <p:txBody>
          <a:bodyPr wrap="square">
            <a:spAutoFit/>
          </a:bodyPr>
          <a:lstStyle/>
          <a:p>
            <a:r>
              <a:rPr lang="es-ES" sz="2400" i="1" dirty="0" smtClean="0"/>
              <a:t>Diferentes formas de participación </a:t>
            </a:r>
            <a:r>
              <a:rPr lang="es-ES" sz="2400" i="1" dirty="0"/>
              <a:t>del público en la </a:t>
            </a:r>
            <a:r>
              <a:rPr lang="es-ES" sz="2400" i="1" dirty="0" smtClean="0"/>
              <a:t>ciencia</a:t>
            </a:r>
            <a:r>
              <a:rPr lang="es-ES" sz="2400" i="1" dirty="0"/>
              <a:t> </a:t>
            </a:r>
            <a:r>
              <a:rPr lang="es-ES" sz="2400" dirty="0" smtClean="0">
                <a:hlinkClick r:id="rId4"/>
              </a:rPr>
              <a:t>(</a:t>
            </a:r>
            <a:r>
              <a:rPr lang="es-ES" sz="2400" dirty="0" err="1" smtClean="0">
                <a:hlinkClick r:id="rId4"/>
              </a:rPr>
              <a:t>Haklay</a:t>
            </a:r>
            <a:r>
              <a:rPr lang="es-ES" sz="2400" dirty="0" smtClean="0">
                <a:hlinkClick r:id="rId4"/>
              </a:rPr>
              <a:t> </a:t>
            </a:r>
            <a:r>
              <a:rPr lang="es-ES" sz="2400" dirty="0">
                <a:hlinkClick r:id="rId4"/>
              </a:rPr>
              <a:t>et al., 2021</a:t>
            </a:r>
            <a:r>
              <a:rPr lang="es-ES" sz="2400" dirty="0" smtClean="0">
                <a:hlinkClick r:id="rId4"/>
              </a:rPr>
              <a:t>)</a:t>
            </a:r>
            <a:endParaRPr lang="es-ES" sz="2400" dirty="0" smtClean="0"/>
          </a:p>
          <a:p>
            <a:endParaRPr lang="es-ES" sz="2400" dirty="0" smtClean="0"/>
          </a:p>
          <a:p>
            <a:r>
              <a:rPr lang="es-ES" sz="2400" i="1" dirty="0" smtClean="0"/>
              <a:t>Conocimiento </a:t>
            </a:r>
            <a:r>
              <a:rPr lang="es-ES" sz="2400" i="1" dirty="0"/>
              <a:t>científico producido en colaboración entre científicos profesionales y actores de la </a:t>
            </a:r>
            <a:r>
              <a:rPr lang="es-ES" sz="2400" i="1" dirty="0" smtClean="0"/>
              <a:t>comunidad </a:t>
            </a:r>
            <a:r>
              <a:rPr lang="es-ES" sz="2400" dirty="0" smtClean="0"/>
              <a:t>(Comité Asesor de Ciencia Abierta y Ciudadana, 2022)</a:t>
            </a:r>
            <a:endParaRPr lang="es-ES" sz="2400" dirty="0"/>
          </a:p>
          <a:p>
            <a:endParaRPr lang="es-ES" dirty="0"/>
          </a:p>
          <a:p>
            <a:endParaRPr lang="es-AR" dirty="0">
              <a:solidFill>
                <a:schemeClr val="accent5"/>
              </a:solidFill>
            </a:endParaRPr>
          </a:p>
        </p:txBody>
      </p:sp>
    </p:spTree>
    <p:extLst>
      <p:ext uri="{BB962C8B-B14F-4D97-AF65-F5344CB8AC3E}">
        <p14:creationId xmlns:p14="http://schemas.microsoft.com/office/powerpoint/2010/main" val="4088942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1451</TotalTime>
  <Words>3414</Words>
  <Application>Microsoft Office PowerPoint</Application>
  <PresentationFormat>Panorámica</PresentationFormat>
  <Paragraphs>272</Paragraphs>
  <Slides>16</Slides>
  <Notes>13</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16</vt:i4>
      </vt:variant>
    </vt:vector>
  </HeadingPairs>
  <TitlesOfParts>
    <vt:vector size="21" baseType="lpstr">
      <vt:lpstr>Arial</vt:lpstr>
      <vt:lpstr>Calibri</vt:lpstr>
      <vt:lpstr>Calibri Light</vt:lpstr>
      <vt:lpstr>Times New Roman</vt:lpstr>
      <vt:lpstr>Tema de Office</vt:lpstr>
      <vt:lpstr>Diferentes dimensiones de la ciencia abierta. La importancia de la colaboración </vt:lpstr>
      <vt:lpstr>¿Qué es la ciencia abierta?</vt:lpstr>
      <vt:lpstr>¿Qué es la ciencia abierta? - UNESCO</vt:lpstr>
      <vt:lpstr>Beneficios atribuidos a la ciencia abierta</vt:lpstr>
      <vt:lpstr>Presentación de PowerPoint</vt:lpstr>
      <vt:lpstr>Prácticas de ciencia abierta - UNESCO</vt:lpstr>
      <vt:lpstr>Prácticas y beneficios de ciencia abierta</vt:lpstr>
      <vt:lpstr>Normativas y herramientas de política se enfocan en dimension de acceso</vt:lpstr>
      <vt:lpstr>Ciencia ciudadana y participativa </vt:lpstr>
      <vt:lpstr>Presentación de PowerPoint</vt:lpstr>
      <vt:lpstr>Prácticas centradas en la colaboración Participación en diferentes etapas</vt:lpstr>
      <vt:lpstr>Presentación de PowerPoint</vt:lpstr>
      <vt:lpstr>Ciencia ciudadana y participative Beneficios atribuidos</vt:lpstr>
      <vt:lpstr>Desafíos de la ciencia ciudadana y participativa</vt:lpstr>
      <vt:lpstr>Recomendaciones y líneas de acción (Argentina)</vt:lpstr>
      <vt:lpstr>Bibliografía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Valeria Arza</dc:creator>
  <cp:lastModifiedBy>valeria</cp:lastModifiedBy>
  <cp:revision>41</cp:revision>
  <dcterms:created xsi:type="dcterms:W3CDTF">2023-04-18T19:41:15Z</dcterms:created>
  <dcterms:modified xsi:type="dcterms:W3CDTF">2023-04-20T18:27:53Z</dcterms:modified>
</cp:coreProperties>
</file>