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5" d="100"/>
          <a:sy n="115" d="100"/>
        </p:scale>
        <p:origin x="2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6783D5C0-453B-4851-A483-FA6D8A987251}" type="datetimeFigureOut">
              <a:rPr lang="es-AR" smtClean="0"/>
              <a:t>20/4/2023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335138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6783D5C0-453B-4851-A483-FA6D8A987251}" type="datetimeFigureOut">
              <a:rPr lang="es-AR" smtClean="0"/>
              <a:t>20/4/2023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201181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6783D5C0-453B-4851-A483-FA6D8A987251}" type="datetimeFigureOut">
              <a:rPr lang="es-AR" smtClean="0"/>
              <a:t>20/4/2023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323273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6783D5C0-453B-4851-A483-FA6D8A987251}" type="datetimeFigureOut">
              <a:rPr lang="es-AR" smtClean="0"/>
              <a:t>20/4/2023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294254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783D5C0-453B-4851-A483-FA6D8A987251}" type="datetimeFigureOut">
              <a:rPr lang="es-AR" smtClean="0"/>
              <a:t>20/4/2023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286570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6783D5C0-453B-4851-A483-FA6D8A987251}" type="datetimeFigureOut">
              <a:rPr lang="es-AR" smtClean="0"/>
              <a:t>20/4/2023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12631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6783D5C0-453B-4851-A483-FA6D8A987251}" type="datetimeFigureOut">
              <a:rPr lang="es-AR" smtClean="0"/>
              <a:t>20/4/2023</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105729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6783D5C0-453B-4851-A483-FA6D8A987251}" type="datetimeFigureOut">
              <a:rPr lang="es-AR" smtClean="0"/>
              <a:t>20/4/2023</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255035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83D5C0-453B-4851-A483-FA6D8A987251}" type="datetimeFigureOut">
              <a:rPr lang="es-AR" smtClean="0"/>
              <a:t>20/4/2023</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3720653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783D5C0-453B-4851-A483-FA6D8A987251}" type="datetimeFigureOut">
              <a:rPr lang="es-AR" smtClean="0"/>
              <a:t>20/4/2023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54410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783D5C0-453B-4851-A483-FA6D8A987251}" type="datetimeFigureOut">
              <a:rPr lang="es-AR" smtClean="0"/>
              <a:t>20/4/2023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D85BBC7A-FF18-4CF7-A19C-BB471EE721EE}" type="slidenum">
              <a:rPr lang="es-AR" smtClean="0"/>
              <a:t>‹Nº›</a:t>
            </a:fld>
            <a:endParaRPr lang="es-AR"/>
          </a:p>
        </p:txBody>
      </p:sp>
    </p:spTree>
    <p:extLst>
      <p:ext uri="{BB962C8B-B14F-4D97-AF65-F5344CB8AC3E}">
        <p14:creationId xmlns:p14="http://schemas.microsoft.com/office/powerpoint/2010/main" val="198108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3D5C0-453B-4851-A483-FA6D8A987251}" type="datetimeFigureOut">
              <a:rPr lang="es-AR" smtClean="0"/>
              <a:t>20/4/2023</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BBC7A-FF18-4CF7-A19C-BB471EE721EE}" type="slidenum">
              <a:rPr lang="es-AR" smtClean="0"/>
              <a:t>‹Nº›</a:t>
            </a:fld>
            <a:endParaRPr lang="es-AR"/>
          </a:p>
        </p:txBody>
      </p:sp>
    </p:spTree>
    <p:extLst>
      <p:ext uri="{BB962C8B-B14F-4D97-AF65-F5344CB8AC3E}">
        <p14:creationId xmlns:p14="http://schemas.microsoft.com/office/powerpoint/2010/main" val="787797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AR" dirty="0" smtClean="0"/>
              <a:t>Ciencia abierta en debate. Una mirada desde las ciencias sociales.</a:t>
            </a:r>
            <a:endParaRPr lang="es-AR" dirty="0"/>
          </a:p>
        </p:txBody>
      </p:sp>
      <p:sp>
        <p:nvSpPr>
          <p:cNvPr id="3" name="Subtítulo 2"/>
          <p:cNvSpPr>
            <a:spLocks noGrp="1"/>
          </p:cNvSpPr>
          <p:nvPr>
            <p:ph type="subTitle" idx="1"/>
          </p:nvPr>
        </p:nvSpPr>
        <p:spPr/>
        <p:txBody>
          <a:bodyPr/>
          <a:lstStyle/>
          <a:p>
            <a:r>
              <a:rPr lang="es-AR" dirty="0" smtClean="0"/>
              <a:t>Mario Pecheny (UBA-CONICET)</a:t>
            </a:r>
            <a:endParaRPr lang="es-AR" dirty="0"/>
          </a:p>
        </p:txBody>
      </p:sp>
    </p:spTree>
    <p:extLst>
      <p:ext uri="{BB962C8B-B14F-4D97-AF65-F5344CB8AC3E}">
        <p14:creationId xmlns:p14="http://schemas.microsoft.com/office/powerpoint/2010/main" val="2346764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err="1" smtClean="0"/>
              <a:t>Patrimonialización</a:t>
            </a:r>
            <a:r>
              <a:rPr lang="es-AR" dirty="0" smtClean="0"/>
              <a:t> de material </a:t>
            </a:r>
            <a:r>
              <a:rPr lang="es-AR" dirty="0"/>
              <a:t>científico original </a:t>
            </a:r>
            <a:r>
              <a:rPr lang="es-AR" dirty="0" smtClean="0"/>
              <a:t>(Conversación - Claudia Briones)</a:t>
            </a:r>
            <a:endParaRPr lang="es-AR" dirty="0"/>
          </a:p>
        </p:txBody>
      </p:sp>
      <p:sp>
        <p:nvSpPr>
          <p:cNvPr id="3" name="Marcador de contenido 2"/>
          <p:cNvSpPr>
            <a:spLocks noGrp="1"/>
          </p:cNvSpPr>
          <p:nvPr>
            <p:ph idx="1"/>
          </p:nvPr>
        </p:nvSpPr>
        <p:spPr/>
        <p:txBody>
          <a:bodyPr>
            <a:normAutofit lnSpcReduction="10000"/>
          </a:bodyPr>
          <a:lstStyle/>
          <a:p>
            <a:r>
              <a:rPr lang="es-AR" dirty="0" smtClean="0"/>
              <a:t>2013 – Repositorios digitales institucionales de acceso abierto</a:t>
            </a:r>
          </a:p>
          <a:p>
            <a:r>
              <a:rPr lang="es-AR" dirty="0" smtClean="0"/>
              <a:t>2016 – Resolución para su implementación</a:t>
            </a:r>
          </a:p>
          <a:p>
            <a:endParaRPr lang="es-AR" dirty="0" smtClean="0"/>
          </a:p>
          <a:p>
            <a:r>
              <a:rPr lang="es-AR" dirty="0" smtClean="0"/>
              <a:t>Diego Aguiar (UNRN)</a:t>
            </a:r>
            <a:endParaRPr lang="es-AR" dirty="0"/>
          </a:p>
          <a:p>
            <a:r>
              <a:rPr lang="es-AR" dirty="0" smtClean="0"/>
              <a:t>Beneficios para la investigadora o el investigador</a:t>
            </a:r>
          </a:p>
          <a:p>
            <a:pPr lvl="1"/>
            <a:r>
              <a:rPr lang="es-AR" dirty="0" smtClean="0"/>
              <a:t>Difusión, mayor acceso, más citas, mejores redes</a:t>
            </a:r>
          </a:p>
          <a:p>
            <a:r>
              <a:rPr lang="es-AR" dirty="0" smtClean="0"/>
              <a:t>Beneficios para la institución</a:t>
            </a:r>
          </a:p>
          <a:p>
            <a:pPr lvl="1"/>
            <a:r>
              <a:rPr lang="es-AR" dirty="0" smtClean="0"/>
              <a:t>Lo mismo, más preservación, rankings.</a:t>
            </a:r>
          </a:p>
          <a:p>
            <a:r>
              <a:rPr lang="es-AR" dirty="0" smtClean="0"/>
              <a:t>Beneficios para la sociedad</a:t>
            </a:r>
          </a:p>
          <a:p>
            <a:pPr lvl="1"/>
            <a:r>
              <a:rPr lang="es-AR" dirty="0" smtClean="0"/>
              <a:t>Reutilización, reducción de las brechas</a:t>
            </a:r>
            <a:endParaRPr lang="es-AR" dirty="0"/>
          </a:p>
        </p:txBody>
      </p:sp>
    </p:spTree>
    <p:extLst>
      <p:ext uri="{BB962C8B-B14F-4D97-AF65-F5344CB8AC3E}">
        <p14:creationId xmlns:p14="http://schemas.microsoft.com/office/powerpoint/2010/main" val="178692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Ley 2013 y Reglamentación 2016</a:t>
            </a:r>
            <a:endParaRPr lang="es-AR" dirty="0"/>
          </a:p>
        </p:txBody>
      </p:sp>
      <p:sp>
        <p:nvSpPr>
          <p:cNvPr id="3" name="Marcador de contenido 2"/>
          <p:cNvSpPr>
            <a:spLocks noGrp="1"/>
          </p:cNvSpPr>
          <p:nvPr>
            <p:ph idx="1"/>
          </p:nvPr>
        </p:nvSpPr>
        <p:spPr/>
        <p:txBody>
          <a:bodyPr>
            <a:normAutofit fontScale="92500" lnSpcReduction="10000"/>
          </a:bodyPr>
          <a:lstStyle/>
          <a:p>
            <a:r>
              <a:rPr lang="es-AR" dirty="0" smtClean="0"/>
              <a:t>2016</a:t>
            </a:r>
          </a:p>
          <a:p>
            <a:pPr lvl="1"/>
            <a:r>
              <a:rPr lang="es-AR" dirty="0" smtClean="0"/>
              <a:t>Políticas de acceso público a datos primarios de investigación a través de repositorios digitales institucionales de acceso abierto</a:t>
            </a:r>
          </a:p>
          <a:p>
            <a:pPr lvl="1"/>
            <a:r>
              <a:rPr lang="es-AR" dirty="0" smtClean="0"/>
              <a:t>Para investigación con fondos públicos: contener un plan de gestión de los datos </a:t>
            </a:r>
            <a:r>
              <a:rPr lang="es-AR" i="1" dirty="0" smtClean="0"/>
              <a:t>acorde a las especificidades del área disciplinar</a:t>
            </a:r>
          </a:p>
          <a:p>
            <a:pPr lvl="1"/>
            <a:r>
              <a:rPr lang="es-AR" dirty="0" smtClean="0"/>
              <a:t>En un plazo no mayor a cinco años de producidos</a:t>
            </a:r>
          </a:p>
          <a:p>
            <a:r>
              <a:rPr lang="es-AR" dirty="0" smtClean="0"/>
              <a:t>2016</a:t>
            </a:r>
          </a:p>
          <a:p>
            <a:pPr lvl="1"/>
            <a:r>
              <a:rPr lang="es-AR" dirty="0" smtClean="0"/>
              <a:t>Clasifica los tipos de datos primarios o fuentes primarias</a:t>
            </a:r>
          </a:p>
          <a:p>
            <a:pPr lvl="1"/>
            <a:r>
              <a:rPr lang="es-AR" dirty="0" smtClean="0"/>
              <a:t>Datos sensibles: cuya difusión puede causar algún tipo de daño y por ello deben mantenerse bajo reserva / que permitan localización o identificación de personas (secreto estadístico) / que atenten a los derechos personalísimos</a:t>
            </a:r>
          </a:p>
          <a:p>
            <a:pPr lvl="1"/>
            <a:r>
              <a:rPr lang="es-AR" dirty="0" smtClean="0"/>
              <a:t>Exceptuados pero con debida justificación y aval institucional</a:t>
            </a:r>
          </a:p>
          <a:p>
            <a:pPr lvl="1"/>
            <a:r>
              <a:rPr lang="es-AR" dirty="0" smtClean="0"/>
              <a:t>Puede haber plazos (ej. como con los temas patentables)</a:t>
            </a:r>
            <a:endParaRPr lang="es-AR" dirty="0"/>
          </a:p>
        </p:txBody>
      </p:sp>
    </p:spTree>
    <p:extLst>
      <p:ext uri="{BB962C8B-B14F-4D97-AF65-F5344CB8AC3E}">
        <p14:creationId xmlns:p14="http://schemas.microsoft.com/office/powerpoint/2010/main" val="320363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Acceso abierto, varios ítems. Pregunta por los datos primarios</a:t>
            </a:r>
            <a:endParaRPr lang="es-AR" dirty="0"/>
          </a:p>
        </p:txBody>
      </p:sp>
      <p:sp>
        <p:nvSpPr>
          <p:cNvPr id="3" name="Marcador de contenido 2"/>
          <p:cNvSpPr>
            <a:spLocks noGrp="1"/>
          </p:cNvSpPr>
          <p:nvPr>
            <p:ph idx="1"/>
          </p:nvPr>
        </p:nvSpPr>
        <p:spPr/>
        <p:txBody>
          <a:bodyPr/>
          <a:lstStyle/>
          <a:p>
            <a:r>
              <a:rPr lang="es-AR" dirty="0" smtClean="0"/>
              <a:t>Situación planteada en la presentación última de Informes y el requerimiento de subir los datos primarios</a:t>
            </a:r>
          </a:p>
          <a:p>
            <a:r>
              <a:rPr lang="es-AR" dirty="0" smtClean="0"/>
              <a:t>¿Datos, metadatos, plan de gestión de datos, o qué?</a:t>
            </a:r>
          </a:p>
          <a:p>
            <a:pPr lvl="1"/>
            <a:r>
              <a:rPr lang="es-AR" dirty="0" smtClean="0"/>
              <a:t>Parar las rotativas (delata mi edad)</a:t>
            </a:r>
          </a:p>
          <a:p>
            <a:r>
              <a:rPr lang="es-AR" dirty="0" smtClean="0"/>
              <a:t>Repositorio de publicaciones, más o menos OK.</a:t>
            </a:r>
          </a:p>
          <a:p>
            <a:r>
              <a:rPr lang="es-AR" dirty="0" smtClean="0"/>
              <a:t>Pero en cuanto a datos primarios (digo yo, no el CONICET), impracticable.</a:t>
            </a:r>
          </a:p>
          <a:p>
            <a:r>
              <a:rPr lang="es-AR" dirty="0" smtClean="0"/>
              <a:t>Reflexionemos</a:t>
            </a:r>
          </a:p>
          <a:p>
            <a:endParaRPr lang="es-AR" dirty="0"/>
          </a:p>
        </p:txBody>
      </p:sp>
    </p:spTree>
    <p:extLst>
      <p:ext uri="{BB962C8B-B14F-4D97-AF65-F5344CB8AC3E}">
        <p14:creationId xmlns:p14="http://schemas.microsoft.com/office/powerpoint/2010/main" val="679405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¿Por qué el acceso abierto y puesta a disposición es algo bueno?</a:t>
            </a:r>
            <a:endParaRPr lang="es-AR" dirty="0"/>
          </a:p>
        </p:txBody>
      </p:sp>
      <p:sp>
        <p:nvSpPr>
          <p:cNvPr id="3" name="Marcador de contenido 2"/>
          <p:cNvSpPr>
            <a:spLocks noGrp="1"/>
          </p:cNvSpPr>
          <p:nvPr>
            <p:ph idx="1"/>
          </p:nvPr>
        </p:nvSpPr>
        <p:spPr/>
        <p:txBody>
          <a:bodyPr/>
          <a:lstStyle/>
          <a:p>
            <a:r>
              <a:rPr lang="es-AR" dirty="0" smtClean="0"/>
              <a:t>Papel de la ciencia pública</a:t>
            </a:r>
          </a:p>
          <a:p>
            <a:pPr lvl="1"/>
            <a:r>
              <a:rPr lang="es-AR" dirty="0" smtClean="0"/>
              <a:t>Dinero público (Universidades y organismos científicos públicos)</a:t>
            </a:r>
          </a:p>
          <a:p>
            <a:pPr lvl="1"/>
            <a:r>
              <a:rPr lang="es-AR" dirty="0" smtClean="0"/>
              <a:t>Papel de las ciencias sociales (resumen)</a:t>
            </a:r>
          </a:p>
          <a:p>
            <a:pPr lvl="2"/>
            <a:r>
              <a:rPr lang="es-AR" dirty="0" smtClean="0"/>
              <a:t>Estructura social</a:t>
            </a:r>
          </a:p>
          <a:p>
            <a:pPr lvl="2"/>
            <a:r>
              <a:rPr lang="es-AR" dirty="0" smtClean="0"/>
              <a:t>Procesos históricos</a:t>
            </a:r>
          </a:p>
          <a:p>
            <a:pPr lvl="2"/>
            <a:r>
              <a:rPr lang="es-AR" dirty="0" smtClean="0"/>
              <a:t>Inscripción en narrativas colectivas</a:t>
            </a:r>
          </a:p>
          <a:p>
            <a:pPr lvl="2"/>
            <a:r>
              <a:rPr lang="es-AR" dirty="0" smtClean="0"/>
              <a:t>Para ello: importancia del registro, de la inscripción material</a:t>
            </a:r>
          </a:p>
          <a:p>
            <a:pPr lvl="3"/>
            <a:r>
              <a:rPr lang="es-AR" dirty="0" smtClean="0"/>
              <a:t>Y por ende accesible</a:t>
            </a:r>
          </a:p>
          <a:p>
            <a:pPr lvl="1"/>
            <a:r>
              <a:rPr lang="es-AR" dirty="0" smtClean="0"/>
              <a:t>Entonces, la intención de la ley OK. Por el dinero, y en sentido amplio para evitar la apropiación privada de los conocimientos (experiencias, narrativas) que nos comparten. No queremos ser apropiadores/as.</a:t>
            </a:r>
            <a:endParaRPr lang="es-AR" dirty="0"/>
          </a:p>
        </p:txBody>
      </p:sp>
    </p:spTree>
    <p:extLst>
      <p:ext uri="{BB962C8B-B14F-4D97-AF65-F5344CB8AC3E}">
        <p14:creationId xmlns:p14="http://schemas.microsoft.com/office/powerpoint/2010/main" val="419212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Idea de lo público (</a:t>
            </a:r>
            <a:r>
              <a:rPr lang="es-AR" dirty="0" err="1" smtClean="0"/>
              <a:t>J.Habermas</a:t>
            </a:r>
            <a:r>
              <a:rPr lang="es-AR" dirty="0" smtClean="0"/>
              <a:t>)</a:t>
            </a:r>
            <a:endParaRPr lang="es-AR" dirty="0"/>
          </a:p>
        </p:txBody>
      </p:sp>
      <p:sp>
        <p:nvSpPr>
          <p:cNvPr id="3" name="Marcador de contenido 2"/>
          <p:cNvSpPr>
            <a:spLocks noGrp="1"/>
          </p:cNvSpPr>
          <p:nvPr>
            <p:ph idx="1"/>
          </p:nvPr>
        </p:nvSpPr>
        <p:spPr/>
        <p:txBody>
          <a:bodyPr/>
          <a:lstStyle/>
          <a:p>
            <a:r>
              <a:rPr lang="es-AR" dirty="0" smtClean="0"/>
              <a:t>Opuesto a lo privado</a:t>
            </a:r>
          </a:p>
          <a:p>
            <a:r>
              <a:rPr lang="es-AR" dirty="0" smtClean="0"/>
              <a:t>Accesible (plaza)</a:t>
            </a:r>
          </a:p>
          <a:p>
            <a:r>
              <a:rPr lang="es-AR" dirty="0" smtClean="0"/>
              <a:t>Común</a:t>
            </a:r>
          </a:p>
          <a:p>
            <a:r>
              <a:rPr lang="es-AR" dirty="0" smtClean="0"/>
              <a:t>Estado</a:t>
            </a:r>
          </a:p>
          <a:p>
            <a:r>
              <a:rPr lang="es-AR" dirty="0" smtClean="0"/>
              <a:t>Espacio público burgués (valor intrínseco)</a:t>
            </a:r>
          </a:p>
          <a:p>
            <a:r>
              <a:rPr lang="es-AR" dirty="0" smtClean="0"/>
              <a:t>Publicar</a:t>
            </a:r>
          </a:p>
          <a:p>
            <a:endParaRPr lang="es-AR" dirty="0"/>
          </a:p>
        </p:txBody>
      </p:sp>
    </p:spTree>
    <p:extLst>
      <p:ext uri="{BB962C8B-B14F-4D97-AF65-F5344CB8AC3E}">
        <p14:creationId xmlns:p14="http://schemas.microsoft.com/office/powerpoint/2010/main" val="645343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Idea de lo privado (a partir de H. </a:t>
            </a:r>
            <a:r>
              <a:rPr lang="es-AR" dirty="0" err="1" smtClean="0"/>
              <a:t>Arendt</a:t>
            </a:r>
            <a:r>
              <a:rPr lang="es-AR" dirty="0" smtClean="0"/>
              <a:t>)</a:t>
            </a:r>
            <a:endParaRPr lang="es-AR" dirty="0"/>
          </a:p>
        </p:txBody>
      </p:sp>
      <p:sp>
        <p:nvSpPr>
          <p:cNvPr id="3" name="Marcador de contenido 2"/>
          <p:cNvSpPr>
            <a:spLocks noGrp="1"/>
          </p:cNvSpPr>
          <p:nvPr>
            <p:ph idx="1"/>
          </p:nvPr>
        </p:nvSpPr>
        <p:spPr/>
        <p:txBody>
          <a:bodyPr/>
          <a:lstStyle/>
          <a:p>
            <a:r>
              <a:rPr lang="es-AR" dirty="0" smtClean="0"/>
              <a:t>Privado no es (siempre) sinónimo de privativo o privación a otros de.</a:t>
            </a:r>
          </a:p>
          <a:p>
            <a:r>
              <a:rPr lang="es-AR" dirty="0" smtClean="0"/>
              <a:t>Cuestiones que no soportan la luz de lo público</a:t>
            </a:r>
          </a:p>
          <a:p>
            <a:r>
              <a:rPr lang="es-AR" dirty="0" smtClean="0"/>
              <a:t>Privado como intimidad o espacio de protección</a:t>
            </a:r>
          </a:p>
          <a:p>
            <a:endParaRPr lang="es-AR" dirty="0"/>
          </a:p>
          <a:p>
            <a:r>
              <a:rPr lang="es-AR" dirty="0" smtClean="0"/>
              <a:t>De ahí principios y prácticas de confidencialidad, </a:t>
            </a:r>
            <a:r>
              <a:rPr lang="es-AR" dirty="0" err="1" smtClean="0"/>
              <a:t>anonimización</a:t>
            </a:r>
            <a:r>
              <a:rPr lang="es-AR" dirty="0" smtClean="0"/>
              <a:t>, anonimato</a:t>
            </a:r>
          </a:p>
          <a:p>
            <a:r>
              <a:rPr lang="es-AR" dirty="0" smtClean="0"/>
              <a:t>Consentimiento informado no alcanza (no sólo por cuestiones prácticas, sino lógicas): daños y riesgos a terceros reales, potenciales.</a:t>
            </a:r>
            <a:endParaRPr lang="es-AR" dirty="0"/>
          </a:p>
        </p:txBody>
      </p:sp>
    </p:spTree>
    <p:extLst>
      <p:ext uri="{BB962C8B-B14F-4D97-AF65-F5344CB8AC3E}">
        <p14:creationId xmlns:p14="http://schemas.microsoft.com/office/powerpoint/2010/main" val="418217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Entonces tres desafíos en cuanto a hacer públicos los datos primarios</a:t>
            </a:r>
            <a:endParaRPr lang="es-AR" dirty="0"/>
          </a:p>
        </p:txBody>
      </p:sp>
      <p:sp>
        <p:nvSpPr>
          <p:cNvPr id="3" name="Marcador de contenido 2"/>
          <p:cNvSpPr>
            <a:spLocks noGrp="1"/>
          </p:cNvSpPr>
          <p:nvPr>
            <p:ph idx="1"/>
          </p:nvPr>
        </p:nvSpPr>
        <p:spPr/>
        <p:txBody>
          <a:bodyPr/>
          <a:lstStyle/>
          <a:p>
            <a:r>
              <a:rPr lang="es-AR" dirty="0" smtClean="0"/>
              <a:t>1) Técnicos (CONICET preocupado por eso – Instructivos de cómo hacer). </a:t>
            </a:r>
            <a:r>
              <a:rPr lang="es-AR" dirty="0" err="1" smtClean="0"/>
              <a:t>Hackeo</a:t>
            </a:r>
            <a:r>
              <a:rPr lang="es-AR" dirty="0" smtClean="0"/>
              <a:t>.</a:t>
            </a:r>
          </a:p>
          <a:p>
            <a:r>
              <a:rPr lang="es-AR" dirty="0" smtClean="0"/>
              <a:t>2) Prácticos en cuanto a la accesibilidad. Curaduría. Organización sistemática y sistematizada. El tiempo para eso. Nuestra (mi) práctica de que sea “sistemático para mí”. Tema de lo cualitativo pero también qué sería por ejemplo una base de datos estadística (bruta, consistida, qué). Contexto </a:t>
            </a:r>
            <a:r>
              <a:rPr lang="es-AR" smtClean="0"/>
              <a:t>de producción de los datos.</a:t>
            </a:r>
            <a:endParaRPr lang="es-AR" dirty="0" smtClean="0"/>
          </a:p>
          <a:p>
            <a:r>
              <a:rPr lang="es-AR" dirty="0" smtClean="0"/>
              <a:t>3) Éticos, epistemológicos y políticos. Más probables los daños que los beneficios. </a:t>
            </a:r>
          </a:p>
          <a:p>
            <a:endParaRPr lang="es-AR" dirty="0"/>
          </a:p>
        </p:txBody>
      </p:sp>
    </p:spTree>
    <p:extLst>
      <p:ext uri="{BB962C8B-B14F-4D97-AF65-F5344CB8AC3E}">
        <p14:creationId xmlns:p14="http://schemas.microsoft.com/office/powerpoint/2010/main" val="149314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Papel del CONICET et al.</a:t>
            </a:r>
            <a:endParaRPr lang="es-AR" dirty="0"/>
          </a:p>
        </p:txBody>
      </p:sp>
      <p:sp>
        <p:nvSpPr>
          <p:cNvPr id="3" name="Marcador de contenido 2"/>
          <p:cNvSpPr>
            <a:spLocks noGrp="1"/>
          </p:cNvSpPr>
          <p:nvPr>
            <p:ph idx="1"/>
          </p:nvPr>
        </p:nvSpPr>
        <p:spPr/>
        <p:txBody>
          <a:bodyPr/>
          <a:lstStyle/>
          <a:p>
            <a:r>
              <a:rPr lang="es-AR" dirty="0" smtClean="0"/>
              <a:t>Evitar el como si (como si cuidáramos éticamente protegiendo datos sensibles)</a:t>
            </a:r>
          </a:p>
          <a:p>
            <a:r>
              <a:rPr lang="es-AR" dirty="0" smtClean="0"/>
              <a:t>Evitar el como que (como que ponemos a disposición los datos, pero pocos o nadie los usan)</a:t>
            </a:r>
          </a:p>
          <a:p>
            <a:endParaRPr lang="es-AR" dirty="0"/>
          </a:p>
          <a:p>
            <a:r>
              <a:rPr lang="es-AR" dirty="0" smtClean="0"/>
              <a:t>Responder seriamente a esos tres </a:t>
            </a:r>
            <a:r>
              <a:rPr lang="es-AR" dirty="0" err="1" smtClean="0"/>
              <a:t>desafíoas</a:t>
            </a:r>
            <a:endParaRPr lang="es-AR" dirty="0"/>
          </a:p>
        </p:txBody>
      </p:sp>
    </p:spTree>
    <p:extLst>
      <p:ext uri="{BB962C8B-B14F-4D97-AF65-F5344CB8AC3E}">
        <p14:creationId xmlns:p14="http://schemas.microsoft.com/office/powerpoint/2010/main" val="34386216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634</Words>
  <Application>Microsoft Office PowerPoint</Application>
  <PresentationFormat>Panorámica</PresentationFormat>
  <Paragraphs>63</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Ciencia abierta en debate. Una mirada desde las ciencias sociales.</vt:lpstr>
      <vt:lpstr>Patrimonialización de material científico original (Conversación - Claudia Briones)</vt:lpstr>
      <vt:lpstr>Ley 2013 y Reglamentación 2016</vt:lpstr>
      <vt:lpstr>Acceso abierto, varios ítems. Pregunta por los datos primarios</vt:lpstr>
      <vt:lpstr>¿Por qué el acceso abierto y puesta a disposición es algo bueno?</vt:lpstr>
      <vt:lpstr>Idea de lo público (J.Habermas)</vt:lpstr>
      <vt:lpstr>Idea de lo privado (a partir de H. Arendt)</vt:lpstr>
      <vt:lpstr>Entonces tres desafíos en cuanto a hacer públicos los datos primarios</vt:lpstr>
      <vt:lpstr>Papel del CONICET et 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Ciencia abierta en debate. Una mirada desde las ciencias sociales.</dc:title>
  <dc:creator>Mario Pecheny</dc:creator>
  <cp:lastModifiedBy>Mario Pecheny</cp:lastModifiedBy>
  <cp:revision>8</cp:revision>
  <dcterms:created xsi:type="dcterms:W3CDTF">2023-04-19T14:05:28Z</dcterms:created>
  <dcterms:modified xsi:type="dcterms:W3CDTF">2023-04-20T19:42:05Z</dcterms:modified>
</cp:coreProperties>
</file>