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15"/>
  </p:notesMasterIdLst>
  <p:sldIdLst>
    <p:sldId id="256" r:id="rId2"/>
    <p:sldId id="3852" r:id="rId3"/>
    <p:sldId id="1028" r:id="rId4"/>
    <p:sldId id="3792" r:id="rId5"/>
    <p:sldId id="260" r:id="rId6"/>
    <p:sldId id="3844" r:id="rId7"/>
    <p:sldId id="269" r:id="rId8"/>
    <p:sldId id="3855" r:id="rId9"/>
    <p:sldId id="3854" r:id="rId10"/>
    <p:sldId id="3851" r:id="rId11"/>
    <p:sldId id="1044" r:id="rId12"/>
    <p:sldId id="1032" r:id="rId13"/>
    <p:sldId id="1035" r:id="rId1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A43-42DE-BA15-5EDCA20707F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A43-42DE-BA15-5EDCA20707F6}"/>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fld id="{CD535883-8969-437A-9487-18A2518600AF}" type="PERCENTAGE">
                      <a:rPr lang="en-US" sz="1400" b="1" i="0" u="none" strike="noStrike" kern="1200" baseline="0" smtClean="0">
                        <a:solidFill>
                          <a:prstClr val="white"/>
                        </a:solidFill>
                      </a:rPr>
                      <a:pPr>
                        <a:defRPr sz="1400"/>
                      </a:pPr>
                      <a:t>[PORCENTAJE]</a:t>
                    </a:fld>
                    <a:endParaRPr lang="en-US" sz="1400" b="1" i="0" u="none" strike="noStrike" kern="1200" baseline="0" dirty="0">
                      <a:solidFill>
                        <a:prstClr val="white"/>
                      </a:solidFill>
                    </a:endParaRPr>
                  </a:p>
                  <a:p>
                    <a:pPr>
                      <a:defRPr sz="1400"/>
                    </a:pPr>
                    <a:r>
                      <a:rPr lang="en-US" sz="1400" b="1" i="0" u="none" strike="noStrike" kern="1200" baseline="0" dirty="0">
                        <a:solidFill>
                          <a:prstClr val="white"/>
                        </a:solidFill>
                      </a:rPr>
                      <a:t>n: </a:t>
                    </a:r>
                    <a:fld id="{E14879A0-8C11-490E-879C-0AD41948FF9A}" type="VALUE">
                      <a:rPr lang="en-US" sz="1400" smtClean="0"/>
                      <a:pPr>
                        <a:defRPr sz="1400"/>
                      </a:pPr>
                      <a:t>[VALOR]</a:t>
                    </a:fld>
                    <a:r>
                      <a:rPr lang="en-US" sz="1400" baseline="0" dirty="0"/>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43-42DE-BA15-5EDCA20707F6}"/>
                </c:ext>
              </c:extLst>
            </c:dLbl>
            <c:dLbl>
              <c:idx val="1"/>
              <c:layout>
                <c:manualLayout>
                  <c:x val="0.10937796260303788"/>
                  <c:y val="-5.120635876236976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fld id="{B171D4C1-DAD0-4B34-8569-BBD67DFABB31}" type="PERCENTAGE">
                      <a:rPr lang="en-US" sz="1400" b="1" i="0" u="none" strike="noStrike" kern="1200" baseline="0" smtClean="0">
                        <a:solidFill>
                          <a:prstClr val="white"/>
                        </a:solidFill>
                      </a:rPr>
                      <a:pPr>
                        <a:defRPr sz="1400"/>
                      </a:pPr>
                      <a:t>[PORCENTAJE]</a:t>
                    </a:fld>
                    <a:endParaRPr lang="en-US" sz="1400" b="1" i="0" u="none" strike="noStrike" kern="1200" baseline="0" dirty="0">
                      <a:solidFill>
                        <a:prstClr val="white"/>
                      </a:solidFill>
                    </a:endParaRPr>
                  </a:p>
                  <a:p>
                    <a:pPr>
                      <a:defRPr sz="1400"/>
                    </a:pPr>
                    <a:r>
                      <a:rPr lang="en-US" sz="1400" b="1" i="0" u="none" strike="noStrike" kern="1200" baseline="0" dirty="0">
                        <a:solidFill>
                          <a:prstClr val="white"/>
                        </a:solidFill>
                      </a:rPr>
                      <a:t>n: </a:t>
                    </a:r>
                    <a:fld id="{4F63F946-C78D-469B-B3C0-3FDCA94BE5AE}" type="VALUE">
                      <a:rPr lang="en-US" sz="1400" smtClean="0"/>
                      <a:pPr>
                        <a:defRPr sz="1400"/>
                      </a:pPr>
                      <a:t>[VALOR]</a:t>
                    </a:fld>
                    <a:endParaRPr lang="en-US" sz="1400" b="1" i="0" u="none" strike="noStrike" kern="1200" baseline="0" dirty="0">
                      <a:solidFill>
                        <a:prstClr val="white"/>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bestFit"/>
              <c:showLegendKey val="0"/>
              <c:showVal val="1"/>
              <c:showCatName val="0"/>
              <c:showSerName val="0"/>
              <c:showPercent val="1"/>
              <c:showBubbleSize val="0"/>
              <c:extLst>
                <c:ext xmlns:c15="http://schemas.microsoft.com/office/drawing/2012/chart" uri="{CE6537A1-D6FC-4f65-9D91-7224C49458BB}">
                  <c15:layout>
                    <c:manualLayout>
                      <c:w val="0.26721701982385498"/>
                      <c:h val="0.28161025087089581"/>
                    </c:manualLayout>
                  </c15:layout>
                  <c15:dlblFieldTable/>
                  <c15:showDataLabelsRange val="0"/>
                </c:ext>
                <c:ext xmlns:c16="http://schemas.microsoft.com/office/drawing/2014/chart" uri="{C3380CC4-5D6E-409C-BE32-E72D297353CC}">
                  <c16:uniqueId val="{00000003-2A43-42DE-BA15-5EDCA20707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Hoja5!$E$12:$F$12</c:f>
              <c:strCache>
                <c:ptCount val="2"/>
                <c:pt idx="0">
                  <c:v>AA</c:v>
                </c:pt>
                <c:pt idx="1">
                  <c:v>C</c:v>
                </c:pt>
              </c:strCache>
            </c:strRef>
          </c:cat>
          <c:val>
            <c:numRef>
              <c:f>Hoja5!$E$13:$F$13</c:f>
              <c:numCache>
                <c:formatCode>General</c:formatCode>
                <c:ptCount val="2"/>
                <c:pt idx="0">
                  <c:v>7511</c:v>
                </c:pt>
                <c:pt idx="1">
                  <c:v>8976</c:v>
                </c:pt>
              </c:numCache>
            </c:numRef>
          </c:val>
          <c:extLst>
            <c:ext xmlns:c16="http://schemas.microsoft.com/office/drawing/2014/chart" uri="{C3380CC4-5D6E-409C-BE32-E72D297353CC}">
              <c16:uniqueId val="{00000004-2A43-42DE-BA15-5EDCA20707F6}"/>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46-4122-9574-3BBA41206AA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46-4122-9574-3BBA41206AAC}"/>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fld id="{423089B8-16FC-4389-AB5B-728D1BB594C7}" type="PERCENTAGE">
                      <a:rPr lang="en-US" sz="1400" b="1" i="0" u="none" strike="noStrike" kern="1200" baseline="0" smtClean="0">
                        <a:solidFill>
                          <a:prstClr val="white"/>
                        </a:solidFill>
                      </a:rPr>
                      <a:pPr>
                        <a:defRPr sz="1400"/>
                      </a:pPr>
                      <a:t>[PORCENTAJE]</a:t>
                    </a:fld>
                    <a:endParaRPr lang="en-US" sz="1400" b="1" i="0" u="none" strike="noStrike" kern="1200" baseline="0" dirty="0">
                      <a:solidFill>
                        <a:prstClr val="white"/>
                      </a:solidFill>
                    </a:endParaRPr>
                  </a:p>
                  <a:p>
                    <a:pPr>
                      <a:defRPr sz="1400"/>
                    </a:pPr>
                    <a:r>
                      <a:rPr lang="en-US" sz="1400" b="1" i="0" u="none" strike="noStrike" kern="1200" baseline="0" dirty="0">
                        <a:solidFill>
                          <a:prstClr val="white"/>
                        </a:solidFill>
                      </a:rPr>
                      <a:t>n: </a:t>
                    </a:r>
                    <a:fld id="{B2995837-EC99-4E21-888B-63E737DCFA92}" type="VALUE">
                      <a:rPr lang="en-US" sz="1400" smtClean="0"/>
                      <a:pPr>
                        <a:defRPr sz="1400"/>
                      </a:pPr>
                      <a:t>[VALOR]</a:t>
                    </a:fld>
                    <a:r>
                      <a:rPr lang="en-US" sz="1400" baseline="0" dirty="0"/>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46-4122-9574-3BBA41206AAC}"/>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mn-lt"/>
                        <a:ea typeface="+mn-ea"/>
                        <a:cs typeface="+mn-cs"/>
                      </a:defRPr>
                    </a:pPr>
                    <a:fld id="{9615B87E-93BD-49EF-9400-7383381245D7}" type="PERCENTAGE">
                      <a:rPr lang="en-US" sz="1400" b="1" i="0" u="none" strike="noStrike" kern="1200" baseline="0" smtClean="0">
                        <a:solidFill>
                          <a:prstClr val="white"/>
                        </a:solidFill>
                      </a:rPr>
                      <a:pPr marL="0" marR="0" lvl="0" indent="0" algn="ctr" defTabSz="914400" rtl="0" eaLnBrk="1" fontAlgn="auto" latinLnBrk="0" hangingPunct="1">
                        <a:lnSpc>
                          <a:spcPct val="100000"/>
                        </a:lnSpc>
                        <a:spcBef>
                          <a:spcPts val="0"/>
                        </a:spcBef>
                        <a:spcAft>
                          <a:spcPts val="0"/>
                        </a:spcAft>
                        <a:buClrTx/>
                        <a:buSzTx/>
                        <a:buFontTx/>
                        <a:buNone/>
                        <a:tabLst/>
                        <a:defRPr sz="1400">
                          <a:solidFill>
                            <a:prstClr val="white"/>
                          </a:solidFill>
                        </a:defRPr>
                      </a:pPr>
                      <a:t>[PORCENTAJE]</a:t>
                    </a:fld>
                    <a:endParaRPr lang="en-US" sz="1400" b="1" i="0" u="none" strike="noStrike" kern="1200" baseline="0"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sz="1400">
                        <a:solidFill>
                          <a:prstClr val="white"/>
                        </a:solidFill>
                      </a:defRPr>
                    </a:pPr>
                    <a:r>
                      <a:rPr lang="en-US" sz="1400" dirty="0"/>
                      <a:t>n: </a:t>
                    </a:r>
                    <a:fld id="{1873E522-E0B7-46CA-B07B-8BF93B200877}" type="VALUE">
                      <a:rPr lang="en-US" sz="1400" smtClean="0"/>
                      <a:pPr marL="0" marR="0" lvl="0" indent="0" algn="ctr" defTabSz="914400" rtl="0" eaLnBrk="1" fontAlgn="auto" latinLnBrk="0" hangingPunct="1">
                        <a:lnSpc>
                          <a:spcPct val="100000"/>
                        </a:lnSpc>
                        <a:spcBef>
                          <a:spcPts val="0"/>
                        </a:spcBef>
                        <a:spcAft>
                          <a:spcPts val="0"/>
                        </a:spcAft>
                        <a:buClrTx/>
                        <a:buSzTx/>
                        <a:buFontTx/>
                        <a:buNone/>
                        <a:tabLst/>
                        <a:defRPr sz="1400">
                          <a:solidFill>
                            <a:prstClr val="white"/>
                          </a:solidFill>
                        </a:defRPr>
                      </a:pPr>
                      <a:t>[VALOR]</a:t>
                    </a:fld>
                    <a:r>
                      <a:rPr lang="en-US" sz="1400" baseline="0" dirty="0"/>
                      <a:t> </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white"/>
                      </a:solidFill>
                      <a:latin typeface="+mn-lt"/>
                      <a:ea typeface="+mn-ea"/>
                      <a:cs typeface="+mn-cs"/>
                    </a:defRPr>
                  </a:pPr>
                  <a:endParaRPr lang="es-ES"/>
                </a:p>
              </c:txPr>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46-4122-9574-3BBA41206AA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Hoja1!$A$1:$A$2</c:f>
              <c:strCache>
                <c:ptCount val="2"/>
                <c:pt idx="0">
                  <c:v>AA</c:v>
                </c:pt>
                <c:pt idx="1">
                  <c:v>C</c:v>
                </c:pt>
              </c:strCache>
            </c:strRef>
          </c:cat>
          <c:val>
            <c:numRef>
              <c:f>Hoja1!$B$1:$B$2</c:f>
              <c:numCache>
                <c:formatCode>General</c:formatCode>
                <c:ptCount val="2"/>
                <c:pt idx="0">
                  <c:v>31976</c:v>
                </c:pt>
                <c:pt idx="1">
                  <c:v>28339</c:v>
                </c:pt>
              </c:numCache>
            </c:numRef>
          </c:val>
          <c:extLst>
            <c:ext xmlns:c16="http://schemas.microsoft.com/office/drawing/2014/chart" uri="{C3380CC4-5D6E-409C-BE32-E72D297353CC}">
              <c16:uniqueId val="{00000004-4E46-4122-9574-3BBA41206AA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517A9-96A9-4201-AEE5-1B69CFA851DD}" type="datetimeFigureOut">
              <a:rPr lang="es-AR" smtClean="0"/>
              <a:t>20/4/2023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7AE72-8DCF-41A8-9451-18B8BFBC3041}" type="slidenum">
              <a:rPr lang="es-AR" smtClean="0"/>
              <a:t>‹Nº›</a:t>
            </a:fld>
            <a:endParaRPr lang="es-AR"/>
          </a:p>
        </p:txBody>
      </p:sp>
    </p:spTree>
    <p:extLst>
      <p:ext uri="{BB962C8B-B14F-4D97-AF65-F5344CB8AC3E}">
        <p14:creationId xmlns:p14="http://schemas.microsoft.com/office/powerpoint/2010/main" val="415868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0C6A29-4676-420C-BBE3-ACC2B80F64D4}" type="slidenum">
              <a:rPr lang="es-ES" smtClean="0"/>
              <a:t>4</a:t>
            </a:fld>
            <a:endParaRPr lang="es-ES"/>
          </a:p>
        </p:txBody>
      </p:sp>
    </p:spTree>
    <p:extLst>
      <p:ext uri="{BB962C8B-B14F-4D97-AF65-F5344CB8AC3E}">
        <p14:creationId xmlns:p14="http://schemas.microsoft.com/office/powerpoint/2010/main" val="272177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4/20/2023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‹Nº›</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11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4/20/2023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2991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4/20/2023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160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pic>
        <p:nvPicPr>
          <p:cNvPr id="25" name="Picture 24" descr="A black and white logo&#10;&#10;Description automatically generated with medium confidence">
            <a:extLst>
              <a:ext uri="{FF2B5EF4-FFF2-40B4-BE49-F238E27FC236}">
                <a16:creationId xmlns:a16="http://schemas.microsoft.com/office/drawing/2014/main" id="{2A91A1BA-0234-483C-92F3-9DFD6C4954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546" y="6393180"/>
            <a:ext cx="2621991" cy="414345"/>
          </a:xfrm>
          <a:prstGeom prst="rect">
            <a:avLst/>
          </a:prstGeom>
        </p:spPr>
      </p:pic>
    </p:spTree>
    <p:extLst>
      <p:ext uri="{BB962C8B-B14F-4D97-AF65-F5344CB8AC3E}">
        <p14:creationId xmlns:p14="http://schemas.microsoft.com/office/powerpoint/2010/main" val="20848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s-ES" noProof="0">
                <a:solidFill>
                  <a:prstClr val="black">
                    <a:tint val="75000"/>
                  </a:prstClr>
                </a:solidFill>
              </a:rPr>
              <a:t>3/9/20XX</a:t>
            </a:r>
          </a:p>
        </p:txBody>
      </p:sp>
      <p:sp>
        <p:nvSpPr>
          <p:cNvPr id="4" name="Marcador de pie de página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s-ES" noProof="0">
                <a:solidFill>
                  <a:prstClr val="black">
                    <a:tint val="75000"/>
                  </a:prstClr>
                </a:solidFill>
              </a:rPr>
              <a:t>Título de la presentación</a:t>
            </a:r>
          </a:p>
        </p:txBody>
      </p:sp>
      <p:sp>
        <p:nvSpPr>
          <p:cNvPr id="5" name="Marcador de número de diapositiva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s-ES" noProof="0" smtClean="0">
                <a:solidFill>
                  <a:prstClr val="black">
                    <a:tint val="75000"/>
                  </a:prstClr>
                </a:solidFill>
              </a:rPr>
              <a:pPr rtl="0">
                <a:defRPr/>
              </a:pPr>
              <a:t>‹Nº›</a:t>
            </a:fld>
            <a:endParaRPr lang="es-ES" noProof="0">
              <a:solidFill>
                <a:prstClr val="black">
                  <a:tint val="75000"/>
                </a:prstClr>
              </a:solidFill>
            </a:endParaRPr>
          </a:p>
        </p:txBody>
      </p:sp>
      <p:sp>
        <p:nvSpPr>
          <p:cNvPr id="6" name="Forma libre: Forma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rma libre: Forma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Marcador de contenido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68039956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2039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4/20/2023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7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443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7925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4/20/2023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9581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4/20/2023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0973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4/20/2023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9765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4/20/2023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2958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14000">
              <a:schemeClr val="accent6">
                <a:lumMod val="97000"/>
                <a:lumOff val="3000"/>
              </a:schemeClr>
            </a:gs>
            <a:gs pos="62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4/20/2023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9853017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 id="2147483750" r:id="rId12"/>
    <p:sldLayoutId id="214748375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Freeform: Shape 5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5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3EBED50-E922-722B-03B9-048DFA0BF040}"/>
              </a:ext>
            </a:extLst>
          </p:cNvPr>
          <p:cNvSpPr>
            <a:spLocks noGrp="1"/>
          </p:cNvSpPr>
          <p:nvPr>
            <p:ph type="ctrTitle"/>
          </p:nvPr>
        </p:nvSpPr>
        <p:spPr>
          <a:xfrm>
            <a:off x="459242" y="3653866"/>
            <a:ext cx="4178072" cy="3204134"/>
          </a:xfrm>
        </p:spPr>
        <p:txBody>
          <a:bodyPr anchor="b">
            <a:noAutofit/>
          </a:bodyPr>
          <a:lstStyle/>
          <a:p>
            <a:br>
              <a:rPr lang="en-US" sz="1800" b="1" dirty="0"/>
            </a:br>
            <a:br>
              <a:rPr lang="en-US" sz="1800" b="1" dirty="0"/>
            </a:br>
            <a:br>
              <a:rPr lang="en-US" sz="1800" b="1" dirty="0"/>
            </a:br>
            <a:br>
              <a:rPr lang="en-US" sz="1800" b="1" dirty="0"/>
            </a:br>
            <a:br>
              <a:rPr lang="en-US" sz="1800" b="1" dirty="0"/>
            </a:br>
            <a:br>
              <a:rPr lang="en-US" sz="1800" b="1" dirty="0"/>
            </a:br>
            <a:br>
              <a:rPr lang="en-US" sz="1800" b="1" dirty="0"/>
            </a:br>
            <a:br>
              <a:rPr lang="en-US" sz="1800" b="1" dirty="0"/>
            </a:br>
            <a:br>
              <a:rPr lang="en-US" sz="1800" b="1" dirty="0"/>
            </a:br>
            <a:br>
              <a:rPr lang="en-US" sz="1800" b="1" dirty="0"/>
            </a:br>
            <a:br>
              <a:rPr lang="en-US" sz="1800" b="1" dirty="0"/>
            </a:br>
            <a:r>
              <a:rPr lang="en-US" sz="1800" b="1" dirty="0"/>
              <a:t>IDES-UNTREF</a:t>
            </a:r>
            <a:br>
              <a:rPr lang="en-US" sz="1800" b="1" dirty="0"/>
            </a:br>
            <a:r>
              <a:rPr lang="pt-BR" sz="2400" b="1" dirty="0"/>
              <a:t>CIENCIA ABIERTA EN DEBATE</a:t>
            </a:r>
            <a:br>
              <a:rPr lang="en-US" sz="2400" b="1" dirty="0"/>
            </a:br>
            <a:r>
              <a:rPr lang="en-US" sz="1800" dirty="0"/>
              <a:t>20 de </a:t>
            </a:r>
            <a:r>
              <a:rPr lang="en-US" sz="1800" dirty="0" err="1"/>
              <a:t>abril</a:t>
            </a:r>
            <a:r>
              <a:rPr lang="en-US" sz="1800" dirty="0"/>
              <a:t> de 2023</a:t>
            </a:r>
            <a:br>
              <a:rPr lang="en-US" sz="1800" b="1" dirty="0"/>
            </a:br>
            <a:br>
              <a:rPr lang="en-US" sz="1800" b="1" dirty="0"/>
            </a:br>
            <a:br>
              <a:rPr lang="en-US" sz="1800" b="1" dirty="0"/>
            </a:br>
            <a:br>
              <a:rPr lang="en-US" sz="1800" b="1" dirty="0"/>
            </a:br>
            <a:br>
              <a:rPr lang="en-US" sz="1800" b="1" dirty="0"/>
            </a:br>
            <a:br>
              <a:rPr lang="en-US" sz="1800" b="1" dirty="0"/>
            </a:br>
            <a:r>
              <a:rPr lang="es-AR" sz="2800" b="1" dirty="0"/>
              <a:t>Abrir las ciencias sociales en tiempos de</a:t>
            </a:r>
            <a:br>
              <a:rPr lang="es-AR" sz="2800" b="1" dirty="0"/>
            </a:br>
            <a:r>
              <a:rPr lang="es-AR" sz="2800" b="1" dirty="0"/>
              <a:t>ciencia abierta</a:t>
            </a:r>
            <a:br>
              <a:rPr lang="en-US" sz="2800" b="1" dirty="0"/>
            </a:br>
            <a:br>
              <a:rPr lang="en-US" sz="1800" b="1" dirty="0"/>
            </a:br>
            <a:br>
              <a:rPr lang="en-US" sz="1800" b="1" dirty="0"/>
            </a:br>
            <a:br>
              <a:rPr lang="en-US" sz="1800" b="1" dirty="0"/>
            </a:br>
            <a:br>
              <a:rPr lang="en-US" sz="1800" b="1" dirty="0"/>
            </a:br>
            <a:br>
              <a:rPr lang="en-US" sz="1800" b="1" dirty="0"/>
            </a:br>
            <a:br>
              <a:rPr lang="en-US" sz="1800" b="1" dirty="0"/>
            </a:br>
            <a:r>
              <a:rPr lang="it-IT" sz="1400" i="1" dirty="0"/>
              <a:t>Fernanda Beigel </a:t>
            </a:r>
            <a:br>
              <a:rPr lang="it-IT" sz="1400" i="1" dirty="0"/>
            </a:br>
            <a:r>
              <a:rPr lang="it-IT" sz="1400" i="1" dirty="0"/>
              <a:t>CONICET, UNCuyo (Mendoza-Argentina)</a:t>
            </a:r>
            <a:br>
              <a:rPr lang="it-IT" sz="1400" i="1" dirty="0"/>
            </a:br>
            <a:br>
              <a:rPr lang="en-US" sz="1800" dirty="0"/>
            </a:br>
            <a:endParaRPr lang="es-AR" sz="1800" dirty="0"/>
          </a:p>
        </p:txBody>
      </p:sp>
      <p:sp>
        <p:nvSpPr>
          <p:cNvPr id="56" name="Rectangle 5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5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3">
            <a:extLst>
              <a:ext uri="{FF2B5EF4-FFF2-40B4-BE49-F238E27FC236}">
                <a16:creationId xmlns:a16="http://schemas.microsoft.com/office/drawing/2014/main" id="{3A269B6D-2500-E2A3-E66E-C431B9313265}"/>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5414356" y="821884"/>
            <a:ext cx="6408836" cy="5062980"/>
          </a:xfrm>
          <a:prstGeom prst="rect">
            <a:avLst/>
          </a:prstGeom>
        </p:spPr>
      </p:pic>
    </p:spTree>
    <p:extLst>
      <p:ext uri="{BB962C8B-B14F-4D97-AF65-F5344CB8AC3E}">
        <p14:creationId xmlns:p14="http://schemas.microsoft.com/office/powerpoint/2010/main" val="1145979956"/>
      </p:ext>
    </p:extLst>
  </p:cSld>
  <p:clrMapOvr>
    <a:masterClrMapping/>
  </p:clrMapOvr>
  <mc:AlternateContent xmlns:mc="http://schemas.openxmlformats.org/markup-compatibility/2006" xmlns:p14="http://schemas.microsoft.com/office/powerpoint/2010/main">
    <mc:Choice Requires="p14">
      <p:transition spd="slow" p14:dur="2000" advTm="54413"/>
    </mc:Choice>
    <mc:Fallback xmlns="">
      <p:transition spd="slow" advTm="544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33DABA-6555-D8E0-C462-57E4E5B407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3043" y="387990"/>
            <a:ext cx="4991450" cy="6082019"/>
          </a:xfrm>
          <a:prstGeom prst="rect">
            <a:avLst/>
          </a:prstGeom>
          <a:noFill/>
          <a:ln>
            <a:noFill/>
          </a:ln>
        </p:spPr>
      </p:pic>
      <p:sp>
        <p:nvSpPr>
          <p:cNvPr id="3" name="Rectangle 5">
            <a:extLst>
              <a:ext uri="{FF2B5EF4-FFF2-40B4-BE49-F238E27FC236}">
                <a16:creationId xmlns:a16="http://schemas.microsoft.com/office/drawing/2014/main" id="{B9BB3B6E-0515-7C63-07E6-A5B5DF90D154}"/>
              </a:ext>
            </a:extLst>
          </p:cNvPr>
          <p:cNvSpPr/>
          <p:nvPr/>
        </p:nvSpPr>
        <p:spPr>
          <a:xfrm>
            <a:off x="9392228" y="4392998"/>
            <a:ext cx="2290195"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solidFill>
                  <a:schemeClr val="tx1"/>
                </a:solidFill>
                <a:effectLst>
                  <a:outerShdw blurRad="38100" dist="38100" dir="2700000" algn="tl">
                    <a:srgbClr val="000000">
                      <a:alpha val="43137"/>
                    </a:srgbClr>
                  </a:outerShdw>
                </a:effectLst>
              </a:rPr>
              <a:t>PRINCIPIOS FAIR Y CARE</a:t>
            </a:r>
            <a:endParaRPr lang="en-US" sz="2000" b="1" dirty="0">
              <a:solidFill>
                <a:schemeClr val="tx1"/>
              </a:solidFill>
              <a:effectLst>
                <a:outerShdw blurRad="38100" dist="38100" dir="2700000" algn="tl">
                  <a:srgbClr val="000000">
                    <a:alpha val="43137"/>
                  </a:srgbClr>
                </a:outerShdw>
              </a:effectLst>
            </a:endParaRPr>
          </a:p>
        </p:txBody>
      </p:sp>
      <p:sp>
        <p:nvSpPr>
          <p:cNvPr id="4" name="Rectangle 5">
            <a:extLst>
              <a:ext uri="{FF2B5EF4-FFF2-40B4-BE49-F238E27FC236}">
                <a16:creationId xmlns:a16="http://schemas.microsoft.com/office/drawing/2014/main" id="{2A9726F0-0A0E-EEC5-89DD-D12623E71C98}"/>
              </a:ext>
            </a:extLst>
          </p:cNvPr>
          <p:cNvSpPr/>
          <p:nvPr/>
        </p:nvSpPr>
        <p:spPr>
          <a:xfrm>
            <a:off x="8615494" y="656714"/>
            <a:ext cx="3481431"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CONOCIMIENTOS INDÍGENA-AUTONOMÍA</a:t>
            </a:r>
            <a:endParaRPr lang="en-US" sz="2000" b="1" dirty="0">
              <a:effectLst>
                <a:outerShdw blurRad="38100" dist="38100" dir="2700000" algn="tl">
                  <a:srgbClr val="000000">
                    <a:alpha val="43137"/>
                  </a:srgbClr>
                </a:outerShdw>
              </a:effectLst>
            </a:endParaRPr>
          </a:p>
        </p:txBody>
      </p:sp>
      <p:sp>
        <p:nvSpPr>
          <p:cNvPr id="5" name="Rectangle 5">
            <a:extLst>
              <a:ext uri="{FF2B5EF4-FFF2-40B4-BE49-F238E27FC236}">
                <a16:creationId xmlns:a16="http://schemas.microsoft.com/office/drawing/2014/main" id="{B9BB3B6E-0515-7C63-07E6-A5B5DF90D154}"/>
              </a:ext>
            </a:extLst>
          </p:cNvPr>
          <p:cNvSpPr/>
          <p:nvPr/>
        </p:nvSpPr>
        <p:spPr>
          <a:xfrm>
            <a:off x="299174" y="656714"/>
            <a:ext cx="2906734"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Democratización, justicia informativa y erradicación de las desigualdades, tanto en la esfera de la producción como en la esfera de la circulación.</a:t>
            </a:r>
            <a:endParaRPr lang="en-US" sz="20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B9BB3B6E-0515-7C63-07E6-A5B5DF90D154}"/>
              </a:ext>
            </a:extLst>
          </p:cNvPr>
          <p:cNvSpPr/>
          <p:nvPr/>
        </p:nvSpPr>
        <p:spPr>
          <a:xfrm rot="20706496">
            <a:off x="299174" y="3888817"/>
            <a:ext cx="281860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solidFill>
                  <a:schemeClr val="tx1"/>
                </a:solidFill>
                <a:effectLst>
                  <a:outerShdw blurRad="38100" dist="38100" dir="2700000" algn="tl">
                    <a:srgbClr val="000000">
                      <a:alpha val="43137"/>
                    </a:srgbClr>
                  </a:outerShdw>
                </a:effectLst>
              </a:rPr>
              <a:t>INVESTIGACIÓN-ACCIÓN PARTICIPATIVA</a:t>
            </a:r>
            <a:endParaRPr lang="en-US" sz="2000" b="1" dirty="0">
              <a:solidFill>
                <a:schemeClr val="tx1"/>
              </a:solidFill>
              <a:effectLst>
                <a:outerShdw blurRad="38100" dist="38100" dir="2700000" algn="tl">
                  <a:srgbClr val="000000">
                    <a:alpha val="43137"/>
                  </a:srgbClr>
                </a:outerShdw>
              </a:effectLst>
            </a:endParaRPr>
          </a:p>
        </p:txBody>
      </p:sp>
      <p:sp>
        <p:nvSpPr>
          <p:cNvPr id="7" name="Rectangle 5">
            <a:extLst>
              <a:ext uri="{FF2B5EF4-FFF2-40B4-BE49-F238E27FC236}">
                <a16:creationId xmlns:a16="http://schemas.microsoft.com/office/drawing/2014/main" id="{B9BB3B6E-0515-7C63-07E6-A5B5DF90D154}"/>
              </a:ext>
            </a:extLst>
          </p:cNvPr>
          <p:cNvSpPr/>
          <p:nvPr/>
        </p:nvSpPr>
        <p:spPr>
          <a:xfrm rot="20608713">
            <a:off x="458236" y="5267687"/>
            <a:ext cx="2588610"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solidFill>
                  <a:schemeClr val="tx1"/>
                </a:solidFill>
                <a:effectLst>
                  <a:outerShdw blurRad="38100" dist="38100" dir="2700000" algn="tl">
                    <a:srgbClr val="000000">
                      <a:alpha val="43137"/>
                    </a:srgbClr>
                  </a:outerShdw>
                </a:effectLst>
              </a:rPr>
              <a:t>EXTENSIÓN UNIVERSITARIA-TERCERA MISIÓN</a:t>
            </a:r>
            <a:endParaRPr lang="en-US" sz="2000" b="1" dirty="0">
              <a:solidFill>
                <a:schemeClr val="tx1"/>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47F22B74-FCF1-4F48-91B6-01DED6DEBA92}"/>
              </a:ext>
            </a:extLst>
          </p:cNvPr>
          <p:cNvSpPr txBox="1"/>
          <p:nvPr/>
        </p:nvSpPr>
        <p:spPr>
          <a:xfrm>
            <a:off x="8799713" y="2410294"/>
            <a:ext cx="3227664" cy="1477328"/>
          </a:xfrm>
          <a:prstGeom prst="rect">
            <a:avLst/>
          </a:prstGeom>
          <a:noFill/>
        </p:spPr>
        <p:txBody>
          <a:bodyPr wrap="square">
            <a:spAutoFit/>
          </a:bodyPr>
          <a:lstStyle/>
          <a:p>
            <a:r>
              <a:rPr lang="es-ES" dirty="0"/>
              <a:t>Recomendación de la Declaración de las Naciones Unidas sobre los Derechos de los Pueblos Indígenas (2007)</a:t>
            </a:r>
            <a:endParaRPr lang="es-AR" dirty="0"/>
          </a:p>
        </p:txBody>
      </p:sp>
    </p:spTree>
    <p:extLst>
      <p:ext uri="{BB962C8B-B14F-4D97-AF65-F5344CB8AC3E}">
        <p14:creationId xmlns:p14="http://schemas.microsoft.com/office/powerpoint/2010/main" val="44965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6A67B-BB88-4CAE-B7B7-BF1FEA55B915}"/>
              </a:ext>
            </a:extLst>
          </p:cNvPr>
          <p:cNvSpPr/>
          <p:nvPr/>
        </p:nvSpPr>
        <p:spPr>
          <a:xfrm>
            <a:off x="366279" y="1574772"/>
            <a:ext cx="3877797"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América Latina y el Caribe cuenta con varias infraestructuras regionales basadas en plataformas y repositorios de revistas. CRIS en Brasil y Perú</a:t>
            </a:r>
            <a:endParaRPr lang="en-US" sz="2000" b="1" dirty="0">
              <a:effectLst>
                <a:outerShdw blurRad="38100" dist="38100" dir="2700000" algn="tl">
                  <a:srgbClr val="000000">
                    <a:alpha val="43137"/>
                  </a:srgbClr>
                </a:outerShdw>
              </a:effectLst>
            </a:endParaRPr>
          </a:p>
        </p:txBody>
      </p:sp>
      <p:sp>
        <p:nvSpPr>
          <p:cNvPr id="2" name="AutoShape 4" descr="SciELO (@RedeSciELO)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SciELO (@RedeSciELO) /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8" descr="ᐅ ¿Cómo funciona SciELO? ⚡️ » Cómo Funcio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10" descr="ᐅ ¿Cómo funciona SciELO? ⚡️ » Cómo Funcion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163" y="532892"/>
            <a:ext cx="3543300" cy="160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5" descr="ᐅ ¿Cómo funciona Redalyc? ⚡️ » Cómo Funciona"/>
          <p:cNvSpPr>
            <a:spLocks noChangeAspect="1" noChangeArrowheads="1"/>
          </p:cNvSpPr>
          <p:nvPr/>
        </p:nvSpPr>
        <p:spPr bwMode="auto">
          <a:xfrm>
            <a:off x="917574" y="617537"/>
            <a:ext cx="66206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046" y="1000170"/>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974" y="2140409"/>
            <a:ext cx="3630302" cy="2064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CE9B85B2-643C-4FA0-9EFC-8A226A8EC744}"/>
              </a:ext>
            </a:extLst>
          </p:cNvPr>
          <p:cNvSpPr txBox="1">
            <a:spLocks/>
          </p:cNvSpPr>
          <p:nvPr/>
        </p:nvSpPr>
        <p:spPr>
          <a:xfrm>
            <a:off x="307976" y="7937"/>
            <a:ext cx="11137744" cy="695093"/>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defTabSz="457200">
              <a:lnSpc>
                <a:spcPts val="3360"/>
              </a:lnSpc>
              <a:tabLst>
                <a:tab pos="3771900" algn="l"/>
              </a:tabLst>
            </a:pPr>
            <a:r>
              <a:rPr lang="es-ES" sz="2400" dirty="0">
                <a:solidFill>
                  <a:prstClr val="white"/>
                </a:solidFill>
              </a:rPr>
              <a:t>Alienación entre la infraestructura regional y los sistemas de evaluación</a:t>
            </a:r>
            <a:endParaRPr lang="en-US" sz="2400" dirty="0">
              <a:solidFill>
                <a:prstClr val="white"/>
              </a:solidFill>
            </a:endParaRPr>
          </a:p>
        </p:txBody>
      </p:sp>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4419" y="4018466"/>
            <a:ext cx="3877797" cy="15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a:extLst>
              <a:ext uri="{FF2B5EF4-FFF2-40B4-BE49-F238E27FC236}">
                <a16:creationId xmlns:a16="http://schemas.microsoft.com/office/drawing/2014/main" id="{B9235493-01D1-4218-7E1B-8C056E111154}"/>
              </a:ext>
            </a:extLst>
          </p:cNvPr>
          <p:cNvSpPr/>
          <p:nvPr/>
        </p:nvSpPr>
        <p:spPr>
          <a:xfrm>
            <a:off x="7686090" y="4204974"/>
            <a:ext cx="4401466"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10 países tienen sistemas de categorización de investigadores que valoran principalmente las publicaciones con Factor de Impacto y devalúan tanto las revistas indexadas en la región como las revistas nacionales</a:t>
            </a:r>
            <a:endParaRPr lang="en-US" sz="2000" b="1" dirty="0">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6"/>
          <a:stretch>
            <a:fillRect/>
          </a:stretch>
        </p:blipFill>
        <p:spPr>
          <a:xfrm>
            <a:off x="104444" y="4939804"/>
            <a:ext cx="3029975" cy="1511939"/>
          </a:xfrm>
          <a:prstGeom prst="rect">
            <a:avLst/>
          </a:prstGeom>
        </p:spPr>
      </p:pic>
    </p:spTree>
    <p:extLst>
      <p:ext uri="{BB962C8B-B14F-4D97-AF65-F5344CB8AC3E}">
        <p14:creationId xmlns:p14="http://schemas.microsoft.com/office/powerpoint/2010/main" val="318070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echa: hacia abajo 4">
            <a:extLst>
              <a:ext uri="{FF2B5EF4-FFF2-40B4-BE49-F238E27FC236}">
                <a16:creationId xmlns:a16="http://schemas.microsoft.com/office/drawing/2014/main" id="{260E1A42-910C-401B-BD6D-48EB15A3F114}"/>
              </a:ext>
            </a:extLst>
          </p:cNvPr>
          <p:cNvSpPr/>
          <p:nvPr/>
        </p:nvSpPr>
        <p:spPr>
          <a:xfrm rot="10800000">
            <a:off x="29340" y="1666637"/>
            <a:ext cx="2556591" cy="476730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a:extLst>
              <a:ext uri="{FF2B5EF4-FFF2-40B4-BE49-F238E27FC236}">
                <a16:creationId xmlns:a16="http://schemas.microsoft.com/office/drawing/2014/main" id="{76C59BA2-4ED5-44BD-AC59-7484B2E3677A}"/>
              </a:ext>
            </a:extLst>
          </p:cNvPr>
          <p:cNvSpPr txBox="1"/>
          <p:nvPr/>
        </p:nvSpPr>
        <p:spPr>
          <a:xfrm rot="16200000">
            <a:off x="-580713" y="4193567"/>
            <a:ext cx="3776695" cy="369332"/>
          </a:xfrm>
          <a:prstGeom prst="rect">
            <a:avLst/>
          </a:prstGeom>
          <a:solidFill>
            <a:schemeClr val="accent3"/>
          </a:solidFill>
        </p:spPr>
        <p:txBody>
          <a:bodyPr wrap="square">
            <a:spAutoFit/>
          </a:bodyPr>
          <a:lstStyle/>
          <a:p>
            <a:pPr algn="ctr"/>
            <a:r>
              <a:rPr lang="es-AR" b="1" dirty="0">
                <a:solidFill>
                  <a:schemeClr val="bg1"/>
                </a:solidFill>
              </a:rPr>
              <a:t>CALIDAD+RELEVANCIA SOCIAL</a:t>
            </a:r>
          </a:p>
        </p:txBody>
      </p:sp>
      <p:sp>
        <p:nvSpPr>
          <p:cNvPr id="7" name="Marcador de contenido 6">
            <a:extLst>
              <a:ext uri="{FF2B5EF4-FFF2-40B4-BE49-F238E27FC236}">
                <a16:creationId xmlns:a16="http://schemas.microsoft.com/office/drawing/2014/main" id="{9E90E363-C97F-46C4-BA27-B88D7A49FCAC}"/>
              </a:ext>
            </a:extLst>
          </p:cNvPr>
          <p:cNvSpPr txBox="1">
            <a:spLocks noGrp="1"/>
          </p:cNvSpPr>
          <p:nvPr>
            <p:ph idx="1"/>
          </p:nvPr>
        </p:nvSpPr>
        <p:spPr>
          <a:xfrm>
            <a:off x="212519" y="335031"/>
            <a:ext cx="11727689" cy="748218"/>
          </a:xfrm>
          <a:prstGeom prst="rect">
            <a:avLst/>
          </a:prstGeom>
          <a:solidFill>
            <a:schemeClr val="accent6">
              <a:lumMod val="60000"/>
              <a:lumOff val="40000"/>
            </a:schemeClr>
          </a:solidFill>
        </p:spPr>
        <p:txBody>
          <a:bodyPr wrap="square">
            <a:spAutoFit/>
          </a:bodyPr>
          <a:lstStyle/>
          <a:p>
            <a:pPr marL="0" indent="0">
              <a:buNone/>
            </a:pPr>
            <a:r>
              <a:rPr lang="es-ES" sz="2000" b="1" dirty="0">
                <a:solidFill>
                  <a:schemeClr val="bg1"/>
                </a:solidFill>
              </a:rPr>
              <a:t>UNA CIENCIA ABIERTA Y PARTICIPATIVA, CON PLURALIDAD DE AGENDAS, EVALUACIÓN CONTEXTUALIZADA Y DIVERSIDAD DE CIRCUITOS DE CIRCULACIÓN DEL CONOCIMIENTO</a:t>
            </a:r>
            <a:endParaRPr lang="es-AR" sz="2000" b="1" dirty="0">
              <a:solidFill>
                <a:schemeClr val="bg1"/>
              </a:solidFill>
            </a:endParaRPr>
          </a:p>
        </p:txBody>
      </p:sp>
      <p:sp>
        <p:nvSpPr>
          <p:cNvPr id="2" name="Rectangle 5">
            <a:extLst>
              <a:ext uri="{FF2B5EF4-FFF2-40B4-BE49-F238E27FC236}">
                <a16:creationId xmlns:a16="http://schemas.microsoft.com/office/drawing/2014/main" id="{0F03D808-00E4-3696-E7AA-F05BDF8A4A5A}"/>
              </a:ext>
            </a:extLst>
          </p:cNvPr>
          <p:cNvSpPr/>
          <p:nvPr/>
        </p:nvSpPr>
        <p:spPr>
          <a:xfrm rot="20810379">
            <a:off x="2257868" y="4252307"/>
            <a:ext cx="3621248"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000" b="1" dirty="0">
                <a:effectLst>
                  <a:outerShdw blurRad="38100" dist="38100" dir="2700000" algn="tl">
                    <a:srgbClr val="000000">
                      <a:alpha val="43137"/>
                    </a:srgbClr>
                  </a:outerShdw>
                </a:effectLst>
              </a:rPr>
              <a:t>INTEROPERABILIDAD + SOBERANÍA CIENTÍFICA</a:t>
            </a:r>
          </a:p>
        </p:txBody>
      </p:sp>
      <p:sp>
        <p:nvSpPr>
          <p:cNvPr id="9" name="Rectangle 5">
            <a:extLst>
              <a:ext uri="{FF2B5EF4-FFF2-40B4-BE49-F238E27FC236}">
                <a16:creationId xmlns:a16="http://schemas.microsoft.com/office/drawing/2014/main" id="{0F03D808-00E4-3696-E7AA-F05BDF8A4A5A}"/>
              </a:ext>
            </a:extLst>
          </p:cNvPr>
          <p:cNvSpPr/>
          <p:nvPr/>
        </p:nvSpPr>
        <p:spPr>
          <a:xfrm>
            <a:off x="2246151" y="1337249"/>
            <a:ext cx="4112703"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REVERTIR LOS VALORES DE UNA INTERNACIONALIZACIÓN UNIDIRECCIONAL</a:t>
            </a:r>
            <a:endParaRPr lang="en-US" sz="2000" b="1" dirty="0">
              <a:effectLst>
                <a:outerShdw blurRad="38100" dist="38100" dir="2700000" algn="tl">
                  <a:srgbClr val="000000">
                    <a:alpha val="43137"/>
                  </a:srgbClr>
                </a:outerShdw>
              </a:effectLst>
            </a:endParaRPr>
          </a:p>
        </p:txBody>
      </p:sp>
      <p:sp>
        <p:nvSpPr>
          <p:cNvPr id="10" name="Rectangle 5">
            <a:extLst>
              <a:ext uri="{FF2B5EF4-FFF2-40B4-BE49-F238E27FC236}">
                <a16:creationId xmlns:a16="http://schemas.microsoft.com/office/drawing/2014/main" id="{0F03D808-00E4-3696-E7AA-F05BDF8A4A5A}"/>
              </a:ext>
            </a:extLst>
          </p:cNvPr>
          <p:cNvSpPr/>
          <p:nvPr/>
        </p:nvSpPr>
        <p:spPr>
          <a:xfrm rot="20726179">
            <a:off x="2181677" y="5283029"/>
            <a:ext cx="4082077"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PROTEGER y POTENCIAR las interacciones con comunidades y organizaciones sociales</a:t>
            </a:r>
            <a:endParaRPr lang="en-US" sz="2000" b="1" dirty="0">
              <a:effectLst>
                <a:outerShdw blurRad="38100" dist="38100" dir="2700000" algn="tl">
                  <a:srgbClr val="000000">
                    <a:alpha val="43137"/>
                  </a:srgbClr>
                </a:outerShdw>
              </a:effectLst>
            </a:endParaRPr>
          </a:p>
        </p:txBody>
      </p:sp>
      <p:sp>
        <p:nvSpPr>
          <p:cNvPr id="11" name="Rectangle 5">
            <a:extLst>
              <a:ext uri="{FF2B5EF4-FFF2-40B4-BE49-F238E27FC236}">
                <a16:creationId xmlns:a16="http://schemas.microsoft.com/office/drawing/2014/main" id="{0F03D808-00E4-3696-E7AA-F05BDF8A4A5A}"/>
              </a:ext>
            </a:extLst>
          </p:cNvPr>
          <p:cNvSpPr/>
          <p:nvPr/>
        </p:nvSpPr>
        <p:spPr>
          <a:xfrm rot="20878379">
            <a:off x="2231222" y="2907435"/>
            <a:ext cx="3621248"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s-ES" sz="2000" b="1" dirty="0">
                <a:effectLst>
                  <a:outerShdw blurRad="38100" dist="38100" dir="2700000" algn="tl">
                    <a:srgbClr val="000000">
                      <a:alpha val="43137"/>
                    </a:srgbClr>
                  </a:outerShdw>
                </a:effectLst>
              </a:rPr>
              <a:t>Restablecer el vínculo entre excelencia y necesidades sociales</a:t>
            </a:r>
            <a:endParaRPr lang="en-US" sz="2000" b="1" dirty="0">
              <a:effectLst>
                <a:outerShdw blurRad="38100" dist="38100" dir="2700000" algn="tl">
                  <a:srgbClr val="000000">
                    <a:alpha val="43137"/>
                  </a:srgbClr>
                </a:outerShdw>
              </a:effectLst>
            </a:endParaRPr>
          </a:p>
        </p:txBody>
      </p:sp>
      <p:pic>
        <p:nvPicPr>
          <p:cNvPr id="4" name="Imagen 3" descr="Imagen que contiene cd&#10;&#10;Descripción generada automáticamente">
            <a:extLst>
              <a:ext uri="{FF2B5EF4-FFF2-40B4-BE49-F238E27FC236}">
                <a16:creationId xmlns:a16="http://schemas.microsoft.com/office/drawing/2014/main" id="{00D85237-3CCA-68A9-9DBF-8D7B9A14DEDC}"/>
              </a:ext>
            </a:extLst>
          </p:cNvPr>
          <p:cNvPicPr>
            <a:picLocks noChangeAspect="1"/>
          </p:cNvPicPr>
          <p:nvPr/>
        </p:nvPicPr>
        <p:blipFill>
          <a:blip r:embed="rId2"/>
          <a:stretch>
            <a:fillRect/>
          </a:stretch>
        </p:blipFill>
        <p:spPr>
          <a:xfrm>
            <a:off x="6591391" y="1492342"/>
            <a:ext cx="5319319" cy="5319319"/>
          </a:xfrm>
          <a:prstGeom prst="rect">
            <a:avLst/>
          </a:prstGeom>
        </p:spPr>
      </p:pic>
    </p:spTree>
    <p:extLst>
      <p:ext uri="{BB962C8B-B14F-4D97-AF65-F5344CB8AC3E}">
        <p14:creationId xmlns:p14="http://schemas.microsoft.com/office/powerpoint/2010/main" val="183036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6">
            <a:extLst>
              <a:ext uri="{FF2B5EF4-FFF2-40B4-BE49-F238E27FC236}">
                <a16:creationId xmlns:a16="http://schemas.microsoft.com/office/drawing/2014/main" id="{B8E12E02-B801-4A41-AF5B-FDDEC00FBC06}"/>
              </a:ext>
            </a:extLst>
          </p:cNvPr>
          <p:cNvSpPr>
            <a:spLocks noGrp="1"/>
          </p:cNvSpPr>
          <p:nvPr>
            <p:ph idx="1"/>
          </p:nvPr>
        </p:nvSpPr>
        <p:spPr>
          <a:xfrm>
            <a:off x="371094" y="2718054"/>
            <a:ext cx="3438906" cy="3207258"/>
          </a:xfrm>
        </p:spPr>
        <p:txBody>
          <a:bodyPr anchor="t">
            <a:normAutofit/>
          </a:bodyPr>
          <a:lstStyle/>
          <a:p>
            <a:pPr marL="0" indent="0">
              <a:buNone/>
            </a:pPr>
            <a:br>
              <a:rPr lang="es-AR" sz="3200" b="1" dirty="0"/>
            </a:br>
            <a:r>
              <a:rPr lang="es-AR" sz="3200" b="1" dirty="0"/>
              <a:t>Gracias!</a:t>
            </a:r>
          </a:p>
        </p:txBody>
      </p:sp>
      <p:pic>
        <p:nvPicPr>
          <p:cNvPr id="4" name="Imagen 3">
            <a:extLst>
              <a:ext uri="{FF2B5EF4-FFF2-40B4-BE49-F238E27FC236}">
                <a16:creationId xmlns:a16="http://schemas.microsoft.com/office/drawing/2014/main" id="{9E82F917-9634-4280-987A-B423079B6421}"/>
              </a:ext>
            </a:extLst>
          </p:cNvPr>
          <p:cNvPicPr>
            <a:picLocks noChangeAspect="1"/>
          </p:cNvPicPr>
          <p:nvPr/>
        </p:nvPicPr>
        <p:blipFill>
          <a:blip r:embed="rId2"/>
          <a:stretch>
            <a:fillRect/>
          </a:stretch>
        </p:blipFill>
        <p:spPr>
          <a:xfrm>
            <a:off x="4562669" y="1"/>
            <a:ext cx="7258238" cy="6858000"/>
          </a:xfrm>
          <a:prstGeom prst="rect">
            <a:avLst/>
          </a:prstGeom>
        </p:spPr>
      </p:pic>
    </p:spTree>
    <p:extLst>
      <p:ext uri="{BB962C8B-B14F-4D97-AF65-F5344CB8AC3E}">
        <p14:creationId xmlns:p14="http://schemas.microsoft.com/office/powerpoint/2010/main" val="1864985262"/>
      </p:ext>
    </p:extLst>
  </p:cSld>
  <p:clrMapOvr>
    <a:masterClrMapping/>
  </p:clrMapOvr>
  <mc:AlternateContent xmlns:mc="http://schemas.openxmlformats.org/markup-compatibility/2006" xmlns:p14="http://schemas.microsoft.com/office/powerpoint/2010/main">
    <mc:Choice Requires="p14">
      <p:transition spd="slow" p14:dur="2000" advTm="5651"/>
    </mc:Choice>
    <mc:Fallback xmlns="">
      <p:transition spd="slow" advTm="56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6A67B-BB88-4CAE-B7B7-BF1FEA55B915}"/>
              </a:ext>
            </a:extLst>
          </p:cNvPr>
          <p:cNvSpPr/>
          <p:nvPr/>
        </p:nvSpPr>
        <p:spPr>
          <a:xfrm>
            <a:off x="914400" y="123777"/>
            <a:ext cx="10363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400" b="1" dirty="0">
                <a:effectLst>
                  <a:outerShdw blurRad="38100" dist="38100" dir="2700000" algn="tl">
                    <a:srgbClr val="000000">
                      <a:alpha val="43137"/>
                    </a:srgbClr>
                  </a:outerShdw>
                </a:effectLst>
              </a:rPr>
              <a:t>La Ciencia Abierta necesitaba un marco global: </a:t>
            </a:r>
          </a:p>
          <a:p>
            <a:pPr algn="ctr"/>
            <a:r>
              <a:rPr lang="es-ES" sz="2400" b="1" dirty="0">
                <a:effectLst>
                  <a:outerShdw blurRad="38100" dist="38100" dir="2700000" algn="tl">
                    <a:srgbClr val="000000">
                      <a:alpha val="43137"/>
                    </a:srgbClr>
                  </a:outerShdw>
                </a:effectLst>
              </a:rPr>
              <a:t>apertura hacia qué? Hacia quiénes?</a:t>
            </a:r>
            <a:endParaRPr lang="en-US" sz="24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5F1755E2-ECCB-4928-BE44-7480BA8DD127}"/>
              </a:ext>
            </a:extLst>
          </p:cNvPr>
          <p:cNvSpPr/>
          <p:nvPr/>
        </p:nvSpPr>
        <p:spPr>
          <a:xfrm>
            <a:off x="135399" y="1801903"/>
            <a:ext cx="256771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Una </a:t>
            </a:r>
            <a:r>
              <a:rPr lang="en-US" sz="2400" dirty="0" err="1">
                <a:latin typeface="Calibri" panose="020F0502020204030204" pitchFamily="34" charset="0"/>
                <a:ea typeface="Calibri" panose="020F0502020204030204" pitchFamily="34" charset="0"/>
                <a:cs typeface="Times New Roman" panose="02020603050405020304" pitchFamily="18" charset="0"/>
              </a:rPr>
              <a:t>definición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consensuada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1755E2-ECCB-4928-BE44-7480BA8DD127}"/>
              </a:ext>
            </a:extLst>
          </p:cNvPr>
          <p:cNvSpPr/>
          <p:nvPr/>
        </p:nvSpPr>
        <p:spPr>
          <a:xfrm>
            <a:off x="135399" y="4439689"/>
            <a:ext cx="256771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Un conjunto de </a:t>
            </a:r>
            <a:r>
              <a:rPr lang="en-US" sz="2400" dirty="0" err="1">
                <a:latin typeface="Calibri" panose="020F0502020204030204" pitchFamily="34" charset="0"/>
                <a:ea typeface="Calibri" panose="020F0502020204030204" pitchFamily="34" charset="0"/>
                <a:cs typeface="Times New Roman" panose="02020603050405020304" pitchFamily="18" charset="0"/>
              </a:rPr>
              <a:t>acciones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F1755E2-ECCB-4928-BE44-7480BA8DD127}"/>
              </a:ext>
            </a:extLst>
          </p:cNvPr>
          <p:cNvSpPr/>
          <p:nvPr/>
        </p:nvSpPr>
        <p:spPr>
          <a:xfrm>
            <a:off x="3456264" y="6287947"/>
            <a:ext cx="8735736" cy="44627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sz="2300" b="1" dirty="0">
                <a:latin typeface="Calibri" panose="020F0502020204030204" pitchFamily="34" charset="0"/>
                <a:ea typeface="Calibri" panose="020F0502020204030204" pitchFamily="34" charset="0"/>
                <a:cs typeface="Times New Roman" panose="02020603050405020304" pitchFamily="18" charset="0"/>
              </a:rPr>
              <a:t>Aprobación de la Recomendación 41° CONF. París noviembre 2021</a:t>
            </a:r>
            <a:endParaRPr lang="en-US" sz="23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F1755E2-ECCB-4928-BE44-7480BA8DD127}"/>
              </a:ext>
            </a:extLst>
          </p:cNvPr>
          <p:cNvSpPr/>
          <p:nvPr/>
        </p:nvSpPr>
        <p:spPr>
          <a:xfrm>
            <a:off x="1419254" y="3064530"/>
            <a:ext cx="256771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2400" dirty="0" err="1">
                <a:latin typeface="Calibri" panose="020F0502020204030204" pitchFamily="34" charset="0"/>
                <a:ea typeface="Calibri" panose="020F0502020204030204" pitchFamily="34" charset="0"/>
                <a:cs typeface="Times New Roman" panose="02020603050405020304" pitchFamily="18" charset="0"/>
              </a:rPr>
              <a:t>Principios</a:t>
            </a:r>
            <a:r>
              <a:rPr lang="en-US" sz="2400" dirty="0">
                <a:latin typeface="Calibri" panose="020F0502020204030204" pitchFamily="34" charset="0"/>
                <a:ea typeface="Calibri" panose="020F0502020204030204" pitchFamily="34" charset="0"/>
                <a:cs typeface="Times New Roman" panose="02020603050405020304" pitchFamily="18" charset="0"/>
              </a:rPr>
              <a:t> y </a:t>
            </a:r>
            <a:r>
              <a:rPr lang="en-US" sz="2400" dirty="0" err="1">
                <a:latin typeface="Calibri" panose="020F0502020204030204" pitchFamily="34" charset="0"/>
                <a:ea typeface="Calibri" panose="020F0502020204030204" pitchFamily="34" charset="0"/>
                <a:cs typeface="Times New Roman" panose="02020603050405020304" pitchFamily="18" charset="0"/>
              </a:rPr>
              <a:t>valores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compartidos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25A32A73-A765-6AC9-264E-EAA42EFE6BFD}"/>
              </a:ext>
            </a:extLst>
          </p:cNvPr>
          <p:cNvPicPr>
            <a:picLocks noChangeAspect="1"/>
          </p:cNvPicPr>
          <p:nvPr/>
        </p:nvPicPr>
        <p:blipFill>
          <a:blip r:embed="rId2"/>
          <a:stretch>
            <a:fillRect/>
          </a:stretch>
        </p:blipFill>
        <p:spPr>
          <a:xfrm>
            <a:off x="6862196" y="4439689"/>
            <a:ext cx="3755472" cy="1650839"/>
          </a:xfrm>
          <a:prstGeom prst="rect">
            <a:avLst/>
          </a:prstGeom>
        </p:spPr>
      </p:pic>
      <p:sp>
        <p:nvSpPr>
          <p:cNvPr id="2" name="Rectángulo 1">
            <a:extLst>
              <a:ext uri="{FF2B5EF4-FFF2-40B4-BE49-F238E27FC236}">
                <a16:creationId xmlns:a16="http://schemas.microsoft.com/office/drawing/2014/main" id="{CDD212B3-03C8-0BFF-D245-1C0800CEDB4F}"/>
              </a:ext>
            </a:extLst>
          </p:cNvPr>
          <p:cNvSpPr/>
          <p:nvPr/>
        </p:nvSpPr>
        <p:spPr>
          <a:xfrm>
            <a:off x="4398741" y="1115702"/>
            <a:ext cx="7657860" cy="3323987"/>
          </a:xfrm>
          <a:prstGeom prst="rect">
            <a:avLst/>
          </a:prstGeom>
          <a:solidFill>
            <a:schemeClr val="accent5"/>
          </a:solidFill>
        </p:spPr>
        <p:txBody>
          <a:bodyPr wrap="square">
            <a:spAutoFit/>
          </a:bodyPr>
          <a:lstStyle/>
          <a:p>
            <a:pPr algn="just"/>
            <a:endParaRPr lang="es-MX" sz="1400" b="1" dirty="0">
              <a:solidFill>
                <a:srgbClr val="000000"/>
              </a:solidFill>
              <a:latin typeface="MyriadPro-Light"/>
            </a:endParaRPr>
          </a:p>
          <a:p>
            <a:pPr algn="just"/>
            <a:r>
              <a:rPr lang="es-MX" sz="1400" b="1" dirty="0">
                <a:solidFill>
                  <a:srgbClr val="000000"/>
                </a:solidFill>
                <a:latin typeface="MyriadPro-Light"/>
              </a:rPr>
              <a:t>A los efectos de la presente Recomendación, la </a:t>
            </a:r>
            <a:r>
              <a:rPr lang="es-MX" sz="1400" b="1" dirty="0">
                <a:solidFill>
                  <a:srgbClr val="E8A6F5"/>
                </a:solidFill>
                <a:latin typeface="MyriadPro-Bold"/>
              </a:rPr>
              <a:t>ciencia abierta </a:t>
            </a:r>
            <a:r>
              <a:rPr lang="es-MX" sz="1400" b="1" dirty="0">
                <a:solidFill>
                  <a:srgbClr val="000000"/>
                </a:solidFill>
                <a:latin typeface="MyriadPro-Light"/>
              </a:rPr>
              <a:t>se define como</a:t>
            </a:r>
            <a:br>
              <a:rPr lang="es-MX" sz="1400" b="1" dirty="0">
                <a:solidFill>
                  <a:srgbClr val="000000"/>
                </a:solidFill>
                <a:latin typeface="MyriadPro-Light"/>
              </a:rPr>
            </a:br>
            <a:r>
              <a:rPr lang="es-MX" sz="1400" b="1" dirty="0">
                <a:solidFill>
                  <a:srgbClr val="000000"/>
                </a:solidFill>
                <a:latin typeface="MyriadPro-Light"/>
              </a:rPr>
              <a:t>un constructo inclusivo que combina diversos movimientos y prácticas con el fin</a:t>
            </a:r>
            <a:br>
              <a:rPr lang="es-MX" sz="1400" b="1" dirty="0">
                <a:solidFill>
                  <a:srgbClr val="000000"/>
                </a:solidFill>
                <a:latin typeface="MyriadPro-Light"/>
              </a:rPr>
            </a:br>
            <a:r>
              <a:rPr lang="es-MX" sz="1400" b="1" dirty="0">
                <a:solidFill>
                  <a:srgbClr val="000000"/>
                </a:solidFill>
                <a:latin typeface="MyriadPro-Light"/>
              </a:rPr>
              <a:t>de que los conocimientos científicos multilingües estén abiertamente disponibles</a:t>
            </a:r>
            <a:br>
              <a:rPr lang="es-MX" sz="1400" b="1" dirty="0">
                <a:solidFill>
                  <a:srgbClr val="000000"/>
                </a:solidFill>
                <a:latin typeface="MyriadPro-Light"/>
              </a:rPr>
            </a:br>
            <a:r>
              <a:rPr lang="es-MX" sz="1400" b="1" dirty="0">
                <a:solidFill>
                  <a:srgbClr val="000000"/>
                </a:solidFill>
                <a:latin typeface="MyriadPro-Light"/>
              </a:rPr>
              <a:t>y sean accesibles para todos, así como reutilizables por todos, se incrementen las</a:t>
            </a:r>
            <a:br>
              <a:rPr lang="es-MX" sz="1400" b="1" dirty="0">
                <a:solidFill>
                  <a:srgbClr val="000000"/>
                </a:solidFill>
                <a:latin typeface="MyriadPro-Light"/>
              </a:rPr>
            </a:br>
            <a:r>
              <a:rPr lang="es-MX" sz="1400" b="1" dirty="0">
                <a:solidFill>
                  <a:srgbClr val="000000"/>
                </a:solidFill>
                <a:latin typeface="MyriadPro-Light"/>
              </a:rPr>
              <a:t>colaboraciones científicas y el intercambio de información en beneficio de la ciencia</a:t>
            </a:r>
            <a:br>
              <a:rPr lang="es-MX" sz="1400" b="1" dirty="0">
                <a:solidFill>
                  <a:srgbClr val="000000"/>
                </a:solidFill>
                <a:latin typeface="MyriadPro-Light"/>
              </a:rPr>
            </a:br>
            <a:r>
              <a:rPr lang="es-MX" sz="1400" b="1" dirty="0">
                <a:solidFill>
                  <a:srgbClr val="000000"/>
                </a:solidFill>
                <a:latin typeface="MyriadPro-Light"/>
              </a:rPr>
              <a:t>y la sociedad, y se abran los procesos de creación, evaluación y comunicación de los</a:t>
            </a:r>
            <a:br>
              <a:rPr lang="es-MX" sz="1400" b="1" dirty="0">
                <a:solidFill>
                  <a:srgbClr val="000000"/>
                </a:solidFill>
                <a:latin typeface="MyriadPro-Light"/>
              </a:rPr>
            </a:br>
            <a:r>
              <a:rPr lang="es-MX" sz="1400" b="1" dirty="0">
                <a:solidFill>
                  <a:srgbClr val="000000"/>
                </a:solidFill>
                <a:latin typeface="MyriadPro-Light"/>
              </a:rPr>
              <a:t>conocimientos científicos a los agentes sociales más allá de la comunidad científica</a:t>
            </a:r>
            <a:br>
              <a:rPr lang="es-MX" sz="1400" b="1" dirty="0">
                <a:solidFill>
                  <a:srgbClr val="000000"/>
                </a:solidFill>
                <a:latin typeface="MyriadPro-Light"/>
              </a:rPr>
            </a:br>
            <a:r>
              <a:rPr lang="es-MX" sz="1400" b="1" dirty="0">
                <a:solidFill>
                  <a:srgbClr val="000000"/>
                </a:solidFill>
                <a:latin typeface="MyriadPro-Light"/>
              </a:rPr>
              <a:t>tradicional. La ciencia abierta comprende todas las disciplinas científicas y todos los</a:t>
            </a:r>
            <a:br>
              <a:rPr lang="es-MX" sz="1400" b="1" dirty="0">
                <a:solidFill>
                  <a:srgbClr val="000000"/>
                </a:solidFill>
                <a:latin typeface="MyriadPro-Light"/>
              </a:rPr>
            </a:br>
            <a:r>
              <a:rPr lang="es-MX" sz="1400" b="1" dirty="0">
                <a:solidFill>
                  <a:srgbClr val="000000"/>
                </a:solidFill>
                <a:latin typeface="MyriadPro-Light"/>
              </a:rPr>
              <a:t>aspectos de las prácticas académicas, incluidas las ciencias básicas y aplicadas, las</a:t>
            </a:r>
            <a:br>
              <a:rPr lang="es-MX" sz="1400" b="1" dirty="0">
                <a:solidFill>
                  <a:srgbClr val="000000"/>
                </a:solidFill>
                <a:latin typeface="MyriadPro-Light"/>
              </a:rPr>
            </a:br>
            <a:r>
              <a:rPr lang="es-MX" sz="1400" b="1" dirty="0">
                <a:solidFill>
                  <a:srgbClr val="000000"/>
                </a:solidFill>
                <a:latin typeface="MyriadPro-Light"/>
              </a:rPr>
              <a:t>ciencias naturales y sociales y las humanidades, y se basa en los siguientes pilares clave: conocimiento científico abierto, infraestructuras de la ciencia abierta, comunicación científica, participación abierta de los agentes sociales y diálogo abierto con otros sistemas de conocimiento.</a:t>
            </a:r>
          </a:p>
          <a:p>
            <a:pPr algn="just"/>
            <a:br>
              <a:rPr lang="es-MX" sz="1400" b="1" dirty="0"/>
            </a:br>
            <a:endParaRPr lang="es-AR" sz="1400" b="1" dirty="0"/>
          </a:p>
        </p:txBody>
      </p:sp>
    </p:spTree>
    <p:extLst>
      <p:ext uri="{BB962C8B-B14F-4D97-AF65-F5344CB8AC3E}">
        <p14:creationId xmlns:p14="http://schemas.microsoft.com/office/powerpoint/2010/main" val="2268481022"/>
      </p:ext>
    </p:extLst>
  </p:cSld>
  <p:clrMapOvr>
    <a:masterClrMapping/>
  </p:clrMapOvr>
  <mc:AlternateContent xmlns:mc="http://schemas.openxmlformats.org/markup-compatibility/2006" xmlns:p14="http://schemas.microsoft.com/office/powerpoint/2010/main">
    <mc:Choice Requires="p14">
      <p:transition spd="slow" p14:dur="2000" advTm="66104"/>
    </mc:Choice>
    <mc:Fallback xmlns="">
      <p:transition spd="slow" advTm="661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UNESCO Recommendation on Open Science Ratified - Creative Commons">
            <a:extLst>
              <a:ext uri="{FF2B5EF4-FFF2-40B4-BE49-F238E27FC236}">
                <a16:creationId xmlns:a16="http://schemas.microsoft.com/office/drawing/2014/main" id="{4EBBD8FC-AF72-4C9E-BE99-8EF8BFC02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060" y="0"/>
            <a:ext cx="6947209" cy="638964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DFEC0CE-5D99-4EC1-90F6-D9AA62446A57}"/>
              </a:ext>
            </a:extLst>
          </p:cNvPr>
          <p:cNvSpPr txBox="1"/>
          <p:nvPr/>
        </p:nvSpPr>
        <p:spPr>
          <a:xfrm>
            <a:off x="119754" y="4668956"/>
            <a:ext cx="2557185" cy="646331"/>
          </a:xfrm>
          <a:prstGeom prst="rect">
            <a:avLst/>
          </a:prstGeom>
          <a:solidFill>
            <a:schemeClr val="accent4"/>
          </a:solidFill>
        </p:spPr>
        <p:txBody>
          <a:bodyPr wrap="square">
            <a:spAutoFit/>
          </a:bodyPr>
          <a:lstStyle/>
          <a:p>
            <a:r>
              <a:rPr lang="es-ES" b="1" dirty="0">
                <a:solidFill>
                  <a:schemeClr val="bg2"/>
                </a:solidFill>
              </a:rPr>
              <a:t>Efectos nocivos del Factor de impacto</a:t>
            </a:r>
            <a:endParaRPr lang="es-AR" b="1" dirty="0">
              <a:solidFill>
                <a:schemeClr val="bg2"/>
              </a:solidFill>
            </a:endParaRPr>
          </a:p>
        </p:txBody>
      </p:sp>
      <p:sp>
        <p:nvSpPr>
          <p:cNvPr id="5" name="CuadroTexto 4">
            <a:extLst>
              <a:ext uri="{FF2B5EF4-FFF2-40B4-BE49-F238E27FC236}">
                <a16:creationId xmlns:a16="http://schemas.microsoft.com/office/drawing/2014/main" id="{DE8EF512-AAE5-467B-B651-C0C97A0B84A8}"/>
              </a:ext>
            </a:extLst>
          </p:cNvPr>
          <p:cNvSpPr txBox="1"/>
          <p:nvPr/>
        </p:nvSpPr>
        <p:spPr>
          <a:xfrm>
            <a:off x="359263" y="1159711"/>
            <a:ext cx="2009030" cy="646331"/>
          </a:xfrm>
          <a:prstGeom prst="rect">
            <a:avLst/>
          </a:prstGeom>
          <a:solidFill>
            <a:schemeClr val="accent4"/>
          </a:solidFill>
        </p:spPr>
        <p:txBody>
          <a:bodyPr wrap="square">
            <a:spAutoFit/>
          </a:bodyPr>
          <a:lstStyle/>
          <a:p>
            <a:r>
              <a:rPr lang="es-AR" b="1" dirty="0">
                <a:solidFill>
                  <a:schemeClr val="bg2"/>
                </a:solidFill>
              </a:rPr>
              <a:t>Desarrollo desigual</a:t>
            </a:r>
          </a:p>
        </p:txBody>
      </p:sp>
      <p:sp>
        <p:nvSpPr>
          <p:cNvPr id="10" name="CuadroTexto 9">
            <a:extLst>
              <a:ext uri="{FF2B5EF4-FFF2-40B4-BE49-F238E27FC236}">
                <a16:creationId xmlns:a16="http://schemas.microsoft.com/office/drawing/2014/main" id="{050D109D-0675-7A44-BFDC-BDDF78FA9D76}"/>
              </a:ext>
            </a:extLst>
          </p:cNvPr>
          <p:cNvSpPr txBox="1"/>
          <p:nvPr/>
        </p:nvSpPr>
        <p:spPr>
          <a:xfrm>
            <a:off x="1006770" y="243943"/>
            <a:ext cx="1780961" cy="369332"/>
          </a:xfrm>
          <a:prstGeom prst="rect">
            <a:avLst/>
          </a:prstGeom>
          <a:solidFill>
            <a:schemeClr val="accent4"/>
          </a:solidFill>
        </p:spPr>
        <p:txBody>
          <a:bodyPr wrap="square">
            <a:spAutoFit/>
          </a:bodyPr>
          <a:lstStyle/>
          <a:p>
            <a:r>
              <a:rPr lang="es-AR" b="1" dirty="0">
                <a:solidFill>
                  <a:schemeClr val="bg2"/>
                </a:solidFill>
              </a:rPr>
              <a:t>Brecha Digital</a:t>
            </a:r>
          </a:p>
        </p:txBody>
      </p:sp>
      <p:sp>
        <p:nvSpPr>
          <p:cNvPr id="12" name="CuadroTexto 11">
            <a:extLst>
              <a:ext uri="{FF2B5EF4-FFF2-40B4-BE49-F238E27FC236}">
                <a16:creationId xmlns:a16="http://schemas.microsoft.com/office/drawing/2014/main" id="{72311B9A-A59D-9036-46BA-64C915C3EFF9}"/>
              </a:ext>
            </a:extLst>
          </p:cNvPr>
          <p:cNvSpPr txBox="1"/>
          <p:nvPr/>
        </p:nvSpPr>
        <p:spPr>
          <a:xfrm>
            <a:off x="8716611" y="243943"/>
            <a:ext cx="3342544" cy="369332"/>
          </a:xfrm>
          <a:prstGeom prst="rect">
            <a:avLst/>
          </a:prstGeom>
          <a:solidFill>
            <a:srgbClr val="92D050"/>
          </a:solidFill>
        </p:spPr>
        <p:txBody>
          <a:bodyPr wrap="square">
            <a:spAutoFit/>
          </a:bodyPr>
          <a:lstStyle/>
          <a:p>
            <a:r>
              <a:rPr lang="es-AR" b="1" dirty="0">
                <a:solidFill>
                  <a:schemeClr val="bg2"/>
                </a:solidFill>
              </a:rPr>
              <a:t>Infraestructura colaborativa</a:t>
            </a:r>
          </a:p>
        </p:txBody>
      </p:sp>
      <p:sp>
        <p:nvSpPr>
          <p:cNvPr id="14" name="CuadroTexto 13">
            <a:extLst>
              <a:ext uri="{FF2B5EF4-FFF2-40B4-BE49-F238E27FC236}">
                <a16:creationId xmlns:a16="http://schemas.microsoft.com/office/drawing/2014/main" id="{6ADF42D6-E17D-1984-23C3-1FC0B274F59E}"/>
              </a:ext>
            </a:extLst>
          </p:cNvPr>
          <p:cNvSpPr txBox="1"/>
          <p:nvPr/>
        </p:nvSpPr>
        <p:spPr>
          <a:xfrm>
            <a:off x="473126" y="5861071"/>
            <a:ext cx="2848248" cy="923330"/>
          </a:xfrm>
          <a:prstGeom prst="rect">
            <a:avLst/>
          </a:prstGeom>
          <a:solidFill>
            <a:schemeClr val="accent4"/>
          </a:solidFill>
        </p:spPr>
        <p:txBody>
          <a:bodyPr wrap="square">
            <a:spAutoFit/>
          </a:bodyPr>
          <a:lstStyle/>
          <a:p>
            <a:r>
              <a:rPr lang="es-AR" b="1" dirty="0">
                <a:solidFill>
                  <a:schemeClr val="bg2"/>
                </a:solidFill>
              </a:rPr>
              <a:t>Desigualdades de publicación</a:t>
            </a:r>
          </a:p>
          <a:p>
            <a:r>
              <a:rPr lang="es-AR" b="1" dirty="0">
                <a:solidFill>
                  <a:schemeClr val="bg2"/>
                </a:solidFill>
              </a:rPr>
              <a:t>APC/BPC</a:t>
            </a:r>
          </a:p>
        </p:txBody>
      </p:sp>
      <p:sp>
        <p:nvSpPr>
          <p:cNvPr id="9" name="CuadroTexto 8">
            <a:extLst>
              <a:ext uri="{FF2B5EF4-FFF2-40B4-BE49-F238E27FC236}">
                <a16:creationId xmlns:a16="http://schemas.microsoft.com/office/drawing/2014/main" id="{12697CC3-380D-285B-CFA4-AC9FBADC1CEE}"/>
              </a:ext>
            </a:extLst>
          </p:cNvPr>
          <p:cNvSpPr txBox="1"/>
          <p:nvPr/>
        </p:nvSpPr>
        <p:spPr>
          <a:xfrm>
            <a:off x="9612790" y="2747482"/>
            <a:ext cx="2096481" cy="369332"/>
          </a:xfrm>
          <a:prstGeom prst="rect">
            <a:avLst/>
          </a:prstGeom>
          <a:solidFill>
            <a:srgbClr val="92D050"/>
          </a:solidFill>
        </p:spPr>
        <p:txBody>
          <a:bodyPr wrap="square">
            <a:spAutoFit/>
          </a:bodyPr>
          <a:lstStyle/>
          <a:p>
            <a:r>
              <a:rPr lang="es-AR" b="1" dirty="0" err="1">
                <a:solidFill>
                  <a:schemeClr val="bg1"/>
                </a:solidFill>
              </a:rPr>
              <a:t>Bibliodiversidad</a:t>
            </a:r>
            <a:endParaRPr lang="es-AR" b="1" dirty="0">
              <a:solidFill>
                <a:schemeClr val="bg1"/>
              </a:solidFill>
            </a:endParaRPr>
          </a:p>
        </p:txBody>
      </p:sp>
      <p:sp>
        <p:nvSpPr>
          <p:cNvPr id="4" name="CuadroTexto 3">
            <a:extLst>
              <a:ext uri="{FF2B5EF4-FFF2-40B4-BE49-F238E27FC236}">
                <a16:creationId xmlns:a16="http://schemas.microsoft.com/office/drawing/2014/main" id="{511C2FE1-F783-4496-3A62-4AE423496012}"/>
              </a:ext>
            </a:extLst>
          </p:cNvPr>
          <p:cNvSpPr txBox="1"/>
          <p:nvPr/>
        </p:nvSpPr>
        <p:spPr>
          <a:xfrm>
            <a:off x="119755" y="2339517"/>
            <a:ext cx="2451168" cy="937267"/>
          </a:xfrm>
          <a:prstGeom prst="rect">
            <a:avLst/>
          </a:prstGeom>
          <a:solidFill>
            <a:schemeClr val="accent4"/>
          </a:solidFill>
        </p:spPr>
        <p:txBody>
          <a:bodyPr wrap="square">
            <a:spAutoFit/>
          </a:bodyPr>
          <a:lstStyle/>
          <a:p>
            <a:r>
              <a:rPr lang="es-AR" b="1" dirty="0">
                <a:solidFill>
                  <a:schemeClr val="bg1"/>
                </a:solidFill>
              </a:rPr>
              <a:t>Inglés como código único para la interoperabilidad</a:t>
            </a:r>
          </a:p>
        </p:txBody>
      </p:sp>
      <p:sp>
        <p:nvSpPr>
          <p:cNvPr id="11" name="CuadroTexto 10">
            <a:extLst>
              <a:ext uri="{FF2B5EF4-FFF2-40B4-BE49-F238E27FC236}">
                <a16:creationId xmlns:a16="http://schemas.microsoft.com/office/drawing/2014/main" id="{41DDCFE4-99FD-7934-2AAC-F3B6E55B2384}"/>
              </a:ext>
            </a:extLst>
          </p:cNvPr>
          <p:cNvSpPr txBox="1"/>
          <p:nvPr/>
        </p:nvSpPr>
        <p:spPr>
          <a:xfrm>
            <a:off x="9612790" y="1910433"/>
            <a:ext cx="2446365" cy="369332"/>
          </a:xfrm>
          <a:prstGeom prst="rect">
            <a:avLst/>
          </a:prstGeom>
          <a:solidFill>
            <a:srgbClr val="92D050"/>
          </a:solidFill>
        </p:spPr>
        <p:txBody>
          <a:bodyPr wrap="square">
            <a:spAutoFit/>
          </a:bodyPr>
          <a:lstStyle/>
          <a:p>
            <a:r>
              <a:rPr lang="es-AR" b="1" dirty="0">
                <a:solidFill>
                  <a:schemeClr val="bg2"/>
                </a:solidFill>
              </a:rPr>
              <a:t>Interculturalidad</a:t>
            </a:r>
          </a:p>
        </p:txBody>
      </p:sp>
      <p:sp>
        <p:nvSpPr>
          <p:cNvPr id="15" name="CuadroTexto 14">
            <a:extLst>
              <a:ext uri="{FF2B5EF4-FFF2-40B4-BE49-F238E27FC236}">
                <a16:creationId xmlns:a16="http://schemas.microsoft.com/office/drawing/2014/main" id="{3CFC7890-2C2C-83EF-39FC-DED2D0F490A2}"/>
              </a:ext>
            </a:extLst>
          </p:cNvPr>
          <p:cNvSpPr txBox="1"/>
          <p:nvPr/>
        </p:nvSpPr>
        <p:spPr>
          <a:xfrm>
            <a:off x="8543816" y="5861071"/>
            <a:ext cx="2137948" cy="646331"/>
          </a:xfrm>
          <a:prstGeom prst="rect">
            <a:avLst/>
          </a:prstGeom>
          <a:solidFill>
            <a:srgbClr val="92D050"/>
          </a:solidFill>
        </p:spPr>
        <p:txBody>
          <a:bodyPr wrap="square">
            <a:spAutoFit/>
          </a:bodyPr>
          <a:lstStyle/>
          <a:p>
            <a:r>
              <a:rPr lang="es-AR" b="1" dirty="0">
                <a:solidFill>
                  <a:schemeClr val="bg2"/>
                </a:solidFill>
              </a:rPr>
              <a:t>Acceso Diamante y Verde</a:t>
            </a:r>
          </a:p>
        </p:txBody>
      </p:sp>
      <p:sp>
        <p:nvSpPr>
          <p:cNvPr id="17" name="CuadroTexto 16">
            <a:extLst>
              <a:ext uri="{FF2B5EF4-FFF2-40B4-BE49-F238E27FC236}">
                <a16:creationId xmlns:a16="http://schemas.microsoft.com/office/drawing/2014/main" id="{F3A37A2B-764A-A7DF-B3B9-1E169D416BDE}"/>
              </a:ext>
            </a:extLst>
          </p:cNvPr>
          <p:cNvSpPr txBox="1"/>
          <p:nvPr/>
        </p:nvSpPr>
        <p:spPr>
          <a:xfrm>
            <a:off x="8727166" y="4887506"/>
            <a:ext cx="3342544" cy="646331"/>
          </a:xfrm>
          <a:prstGeom prst="rect">
            <a:avLst/>
          </a:prstGeom>
          <a:solidFill>
            <a:srgbClr val="92D050"/>
          </a:solidFill>
        </p:spPr>
        <p:txBody>
          <a:bodyPr wrap="square">
            <a:spAutoFit/>
          </a:bodyPr>
          <a:lstStyle/>
          <a:p>
            <a:r>
              <a:rPr lang="es-AR" b="1" dirty="0">
                <a:solidFill>
                  <a:schemeClr val="bg2"/>
                </a:solidFill>
              </a:rPr>
              <a:t>Reemplazo del FI por relevancia social</a:t>
            </a:r>
          </a:p>
        </p:txBody>
      </p:sp>
      <p:sp>
        <p:nvSpPr>
          <p:cNvPr id="19" name="CuadroTexto 18">
            <a:extLst>
              <a:ext uri="{FF2B5EF4-FFF2-40B4-BE49-F238E27FC236}">
                <a16:creationId xmlns:a16="http://schemas.microsoft.com/office/drawing/2014/main" id="{5FE2FF60-3699-8B64-6372-4DDF5111CC30}"/>
              </a:ext>
            </a:extLst>
          </p:cNvPr>
          <p:cNvSpPr txBox="1"/>
          <p:nvPr/>
        </p:nvSpPr>
        <p:spPr>
          <a:xfrm>
            <a:off x="9060440" y="1324715"/>
            <a:ext cx="2137948" cy="369332"/>
          </a:xfrm>
          <a:prstGeom prst="rect">
            <a:avLst/>
          </a:prstGeom>
          <a:solidFill>
            <a:srgbClr val="92D050"/>
          </a:solidFill>
        </p:spPr>
        <p:txBody>
          <a:bodyPr wrap="square">
            <a:spAutoFit/>
          </a:bodyPr>
          <a:lstStyle/>
          <a:p>
            <a:r>
              <a:rPr lang="es-AR" b="1" dirty="0">
                <a:solidFill>
                  <a:schemeClr val="bg2"/>
                </a:solidFill>
              </a:rPr>
              <a:t>Multilingüismo</a:t>
            </a:r>
          </a:p>
        </p:txBody>
      </p:sp>
      <p:sp>
        <p:nvSpPr>
          <p:cNvPr id="16" name="CuadroTexto 15">
            <a:extLst>
              <a:ext uri="{FF2B5EF4-FFF2-40B4-BE49-F238E27FC236}">
                <a16:creationId xmlns:a16="http://schemas.microsoft.com/office/drawing/2014/main" id="{8DFEC0CE-5D99-4EC1-90F6-D9AA62446A57}"/>
              </a:ext>
            </a:extLst>
          </p:cNvPr>
          <p:cNvSpPr txBox="1"/>
          <p:nvPr/>
        </p:nvSpPr>
        <p:spPr>
          <a:xfrm>
            <a:off x="119754" y="3649705"/>
            <a:ext cx="2248539" cy="369332"/>
          </a:xfrm>
          <a:prstGeom prst="rect">
            <a:avLst/>
          </a:prstGeom>
          <a:solidFill>
            <a:schemeClr val="accent4"/>
          </a:solidFill>
        </p:spPr>
        <p:txBody>
          <a:bodyPr wrap="square">
            <a:spAutoFit/>
          </a:bodyPr>
          <a:lstStyle/>
          <a:p>
            <a:r>
              <a:rPr lang="es-AR" b="1" dirty="0">
                <a:solidFill>
                  <a:schemeClr val="bg2"/>
                </a:solidFill>
              </a:rPr>
              <a:t>ACADEMICISMO</a:t>
            </a:r>
          </a:p>
        </p:txBody>
      </p:sp>
      <p:sp>
        <p:nvSpPr>
          <p:cNvPr id="18" name="CuadroTexto 17">
            <a:extLst>
              <a:ext uri="{FF2B5EF4-FFF2-40B4-BE49-F238E27FC236}">
                <a16:creationId xmlns:a16="http://schemas.microsoft.com/office/drawing/2014/main" id="{F3A37A2B-764A-A7DF-B3B9-1E169D416BDE}"/>
              </a:ext>
            </a:extLst>
          </p:cNvPr>
          <p:cNvSpPr txBox="1"/>
          <p:nvPr/>
        </p:nvSpPr>
        <p:spPr>
          <a:xfrm>
            <a:off x="9311925" y="3511061"/>
            <a:ext cx="2698209" cy="923330"/>
          </a:xfrm>
          <a:prstGeom prst="rect">
            <a:avLst/>
          </a:prstGeom>
          <a:solidFill>
            <a:srgbClr val="92D050"/>
          </a:solidFill>
        </p:spPr>
        <p:txBody>
          <a:bodyPr wrap="square">
            <a:spAutoFit/>
          </a:bodyPr>
          <a:lstStyle/>
          <a:p>
            <a:r>
              <a:rPr lang="es-AR" b="1" dirty="0">
                <a:solidFill>
                  <a:schemeClr val="bg2"/>
                </a:solidFill>
              </a:rPr>
              <a:t>CIENCIA CIUDADANA-RESPONSABILIDAD SOCIAL</a:t>
            </a:r>
          </a:p>
        </p:txBody>
      </p:sp>
    </p:spTree>
    <p:extLst>
      <p:ext uri="{BB962C8B-B14F-4D97-AF65-F5344CB8AC3E}">
        <p14:creationId xmlns:p14="http://schemas.microsoft.com/office/powerpoint/2010/main" val="4207029137"/>
      </p:ext>
    </p:extLst>
  </p:cSld>
  <p:clrMapOvr>
    <a:masterClrMapping/>
  </p:clrMapOvr>
  <mc:AlternateContent xmlns:mc="http://schemas.openxmlformats.org/markup-compatibility/2006" xmlns:p14="http://schemas.microsoft.com/office/powerpoint/2010/main">
    <mc:Choice Requires="p14">
      <p:transition spd="slow" p14:dur="2000" advTm="144743"/>
    </mc:Choice>
    <mc:Fallback xmlns="">
      <p:transition spd="slow" advTm="1447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78260B10-25FE-445D-A9FD-06B618F1B961}"/>
              </a:ext>
            </a:extLst>
          </p:cNvPr>
          <p:cNvSpPr>
            <a:spLocks noGrp="1"/>
          </p:cNvSpPr>
          <p:nvPr>
            <p:ph type="title"/>
          </p:nvPr>
        </p:nvSpPr>
        <p:spPr/>
        <p:txBody>
          <a:bodyPr rtlCol="0">
            <a:normAutofit fontScale="90000"/>
          </a:bodyPr>
          <a:lstStyle/>
          <a:p>
            <a:pPr algn="ctr" rtl="0"/>
            <a:r>
              <a:rPr lang="es-AR" sz="3600" b="1" dirty="0"/>
              <a:t>Estudio APC CONICET</a:t>
            </a:r>
            <a:br>
              <a:rPr lang="es-ES" sz="3600" dirty="0"/>
            </a:br>
            <a:r>
              <a:rPr lang="es-ES" sz="3600" dirty="0"/>
              <a:t>Noviembre 2022</a:t>
            </a:r>
            <a:br>
              <a:rPr lang="es-ES" sz="3600" dirty="0"/>
            </a:br>
            <a:r>
              <a:rPr lang="es-ES" sz="3600" dirty="0">
                <a:solidFill>
                  <a:srgbClr val="0070C0"/>
                </a:solidFill>
              </a:rPr>
              <a:t>Fuentes</a:t>
            </a:r>
          </a:p>
        </p:txBody>
      </p:sp>
      <p:graphicFrame>
        <p:nvGraphicFramePr>
          <p:cNvPr id="6" name="Tabla 7">
            <a:extLst>
              <a:ext uri="{FF2B5EF4-FFF2-40B4-BE49-F238E27FC236}">
                <a16:creationId xmlns:a16="http://schemas.microsoft.com/office/drawing/2014/main" id="{FE03FD29-2ABD-4741-B4AC-4F72BFB14A56}"/>
              </a:ext>
            </a:extLst>
          </p:cNvPr>
          <p:cNvGraphicFramePr>
            <a:graphicFrameLocks noGrp="1"/>
          </p:cNvGraphicFramePr>
          <p:nvPr>
            <p:ph idx="1"/>
          </p:nvPr>
        </p:nvGraphicFramePr>
        <p:xfrm>
          <a:off x="1604797" y="2208361"/>
          <a:ext cx="9460282" cy="3403875"/>
        </p:xfrm>
        <a:graphic>
          <a:graphicData uri="http://schemas.openxmlformats.org/drawingml/2006/table">
            <a:tbl>
              <a:tblPr firstRow="1">
                <a:effectLst>
                  <a:innerShdw blurRad="63500" dist="50800" dir="16200000">
                    <a:prstClr val="black">
                      <a:alpha val="50000"/>
                    </a:prstClr>
                  </a:innerShdw>
                </a:effectLst>
                <a:tableStyleId>{21E4AEA4-8DFA-4A89-87EB-49C32662AFE0}</a:tableStyleId>
              </a:tblPr>
              <a:tblGrid>
                <a:gridCol w="3212754">
                  <a:extLst>
                    <a:ext uri="{9D8B030D-6E8A-4147-A177-3AD203B41FA5}">
                      <a16:colId xmlns:a16="http://schemas.microsoft.com/office/drawing/2014/main" val="1477709579"/>
                    </a:ext>
                  </a:extLst>
                </a:gridCol>
                <a:gridCol w="3123764">
                  <a:extLst>
                    <a:ext uri="{9D8B030D-6E8A-4147-A177-3AD203B41FA5}">
                      <a16:colId xmlns:a16="http://schemas.microsoft.com/office/drawing/2014/main" val="3545702570"/>
                    </a:ext>
                  </a:extLst>
                </a:gridCol>
                <a:gridCol w="3123764">
                  <a:extLst>
                    <a:ext uri="{9D8B030D-6E8A-4147-A177-3AD203B41FA5}">
                      <a16:colId xmlns:a16="http://schemas.microsoft.com/office/drawing/2014/main" val="3871754480"/>
                    </a:ext>
                  </a:extLst>
                </a:gridCol>
              </a:tblGrid>
              <a:tr h="778854">
                <a:tc>
                  <a:txBody>
                    <a:bodyPr/>
                    <a:lstStyle/>
                    <a:p>
                      <a:pPr marL="0" algn="ctr" defTabSz="914400" rtl="0" eaLnBrk="1" latinLnBrk="0" hangingPunct="1">
                        <a:lnSpc>
                          <a:spcPct val="115000"/>
                        </a:lnSpc>
                        <a:spcBef>
                          <a:spcPts val="400"/>
                        </a:spcBef>
                        <a:spcAft>
                          <a:spcPts val="400"/>
                        </a:spcAft>
                      </a:pPr>
                      <a:r>
                        <a:rPr lang="es-ES" sz="1800" b="1" kern="1200" dirty="0" err="1">
                          <a:solidFill>
                            <a:schemeClr val="bg1"/>
                          </a:solidFill>
                          <a:latin typeface="+mn-lt"/>
                          <a:ea typeface="+mn-ea"/>
                          <a:cs typeface="+mn-cs"/>
                        </a:rPr>
                        <a:t>Database</a:t>
                      </a:r>
                      <a:endParaRPr lang="es-ES" sz="1800" b="1" kern="1200" dirty="0">
                        <a:solidFill>
                          <a:schemeClr val="bg1"/>
                        </a:solidFill>
                        <a:latin typeface="+mn-lt"/>
                        <a:ea typeface="+mn-ea"/>
                        <a:cs typeface="+mn-cs"/>
                      </a:endParaRPr>
                    </a:p>
                  </a:txBody>
                  <a:tcPr marL="68580" marR="68580" marT="0" marB="0" anchor="ctr">
                    <a:lnL w="12700" cmpd="sng">
                      <a:noFill/>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ctr" defTabSz="914400" rtl="0" eaLnBrk="1" latinLnBrk="0" hangingPunct="1">
                        <a:lnSpc>
                          <a:spcPct val="115000"/>
                        </a:lnSpc>
                        <a:spcBef>
                          <a:spcPts val="400"/>
                        </a:spcBef>
                        <a:spcAft>
                          <a:spcPts val="400"/>
                        </a:spcAft>
                      </a:pPr>
                      <a:r>
                        <a:rPr lang="es-ES" sz="1800" b="1" kern="1200" dirty="0">
                          <a:solidFill>
                            <a:schemeClr val="bg1"/>
                          </a:solidFill>
                          <a:latin typeface="+mn-lt"/>
                          <a:ea typeface="+mn-ea"/>
                          <a:cs typeface="+mn-cs"/>
                        </a:rPr>
                        <a:t>Registros 2013 - 2020</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algn="ctr" defTabSz="914400" rtl="0" eaLnBrk="1" latinLnBrk="0" hangingPunct="1">
                        <a:lnSpc>
                          <a:spcPct val="115000"/>
                        </a:lnSpc>
                        <a:spcBef>
                          <a:spcPts val="400"/>
                        </a:spcBef>
                        <a:spcAft>
                          <a:spcPts val="400"/>
                        </a:spcAft>
                      </a:pPr>
                      <a:r>
                        <a:rPr lang="es-ES" sz="1800" b="1" kern="1200" dirty="0">
                          <a:solidFill>
                            <a:schemeClr val="bg1"/>
                          </a:solidFill>
                          <a:latin typeface="+mn-lt"/>
                          <a:ea typeface="+mn-ea"/>
                          <a:cs typeface="+mn-cs"/>
                        </a:rPr>
                        <a:t>Tipo de acceso</a:t>
                      </a:r>
                    </a:p>
                  </a:txBody>
                  <a:tcPr marL="68580" marR="6858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255748401"/>
                  </a:ext>
                </a:extLst>
              </a:tr>
              <a:tr h="375003">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Web </a:t>
                      </a:r>
                      <a:r>
                        <a:rPr lang="es-ES" sz="1800" kern="1200" dirty="0" err="1">
                          <a:solidFill>
                            <a:schemeClr val="bg1"/>
                          </a:solidFill>
                          <a:latin typeface="+mn-lt"/>
                          <a:ea typeface="+mn-ea"/>
                          <a:cs typeface="+mn-cs"/>
                        </a:rPr>
                        <a:t>of</a:t>
                      </a:r>
                      <a:r>
                        <a:rPr lang="es-ES" sz="1800" kern="1200" dirty="0">
                          <a:solidFill>
                            <a:schemeClr val="bg1"/>
                          </a:solidFill>
                          <a:latin typeface="+mn-lt"/>
                          <a:ea typeface="+mn-ea"/>
                          <a:cs typeface="+mn-cs"/>
                        </a:rPr>
                        <a:t> </a:t>
                      </a:r>
                      <a:r>
                        <a:rPr lang="es-ES" sz="1800" kern="1200" dirty="0" err="1">
                          <a:solidFill>
                            <a:schemeClr val="bg1"/>
                          </a:solidFill>
                          <a:latin typeface="+mn-lt"/>
                          <a:ea typeface="+mn-ea"/>
                          <a:cs typeface="+mn-cs"/>
                        </a:rPr>
                        <a:t>Science</a:t>
                      </a:r>
                      <a:endParaRPr lang="es-ES" sz="1800" kern="1200" dirty="0">
                        <a:solidFill>
                          <a:schemeClr val="bg1"/>
                        </a:solidFill>
                        <a:latin typeface="+mn-lt"/>
                        <a:ea typeface="+mn-ea"/>
                        <a:cs typeface="+mn-cs"/>
                      </a:endParaRPr>
                    </a:p>
                  </a:txBody>
                  <a:tcPr marL="68580" marR="68580" marT="0" marB="0" anchor="ctr">
                    <a:lnT w="38100" cmpd="sng">
                      <a:noFill/>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96.081</a:t>
                      </a:r>
                    </a:p>
                  </a:txBody>
                  <a:tcPr marL="68580" marR="68580" marT="0" marB="0" anchor="ctr">
                    <a:lnT w="38100" cmpd="sng">
                      <a:noFill/>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err="1">
                          <a:solidFill>
                            <a:schemeClr val="bg1"/>
                          </a:solidFill>
                          <a:latin typeface="+mn-lt"/>
                          <a:ea typeface="+mn-ea"/>
                          <a:cs typeface="+mn-cs"/>
                        </a:rPr>
                        <a:t>Subscription</a:t>
                      </a:r>
                      <a:endParaRPr lang="es-ES" sz="1800" kern="1200" dirty="0">
                        <a:solidFill>
                          <a:schemeClr val="bg1"/>
                        </a:solidFill>
                        <a:latin typeface="+mn-lt"/>
                        <a:ea typeface="+mn-ea"/>
                        <a:cs typeface="+mn-cs"/>
                      </a:endParaRPr>
                    </a:p>
                  </a:txBody>
                  <a:tcPr marL="68580" marR="68580" marT="0" marB="0" anchor="ctr">
                    <a:lnT w="38100" cmpd="sng">
                      <a:noFill/>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20960907"/>
                  </a:ext>
                </a:extLst>
              </a:tr>
              <a:tr h="375003">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Scopus</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88.727</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err="1">
                          <a:solidFill>
                            <a:schemeClr val="bg1"/>
                          </a:solidFill>
                          <a:latin typeface="+mn-lt"/>
                          <a:ea typeface="+mn-ea"/>
                          <a:cs typeface="+mn-cs"/>
                        </a:rPr>
                        <a:t>Subscription</a:t>
                      </a:r>
                      <a:endParaRPr lang="es-ES" sz="1800" kern="1200" dirty="0">
                        <a:solidFill>
                          <a:schemeClr val="bg1"/>
                        </a:solidFill>
                        <a:latin typeface="+mn-lt"/>
                        <a:ea typeface="+mn-ea"/>
                        <a:cs typeface="+mn-cs"/>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1547774"/>
                  </a:ext>
                </a:extLst>
              </a:tr>
              <a:tr h="375003">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Unpaywall</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130.515</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err="1">
                          <a:solidFill>
                            <a:schemeClr val="bg1"/>
                          </a:solidFill>
                          <a:latin typeface="+mn-lt"/>
                          <a:ea typeface="+mn-ea"/>
                          <a:cs typeface="+mn-cs"/>
                        </a:rPr>
                        <a:t>Public</a:t>
                      </a:r>
                      <a:endParaRPr lang="es-ES" sz="1800" kern="1200" dirty="0">
                        <a:solidFill>
                          <a:schemeClr val="bg1"/>
                        </a:solidFill>
                        <a:latin typeface="+mn-lt"/>
                        <a:ea typeface="+mn-ea"/>
                        <a:cs typeface="+mn-cs"/>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46452785"/>
                  </a:ext>
                </a:extLst>
              </a:tr>
              <a:tr h="375003">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Google </a:t>
                      </a:r>
                      <a:r>
                        <a:rPr lang="es-ES" sz="1800" kern="1200" dirty="0" err="1">
                          <a:solidFill>
                            <a:schemeClr val="bg1"/>
                          </a:solidFill>
                          <a:latin typeface="+mn-lt"/>
                          <a:ea typeface="+mn-ea"/>
                          <a:cs typeface="+mn-cs"/>
                        </a:rPr>
                        <a:t>Scholar</a:t>
                      </a:r>
                      <a:endParaRPr lang="es-ES" sz="1800" kern="1200" dirty="0">
                        <a:solidFill>
                          <a:schemeClr val="bg1"/>
                        </a:solidFill>
                        <a:latin typeface="+mn-lt"/>
                        <a:ea typeface="+mn-ea"/>
                        <a:cs typeface="+mn-cs"/>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94.420</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err="1">
                          <a:solidFill>
                            <a:schemeClr val="bg1"/>
                          </a:solidFill>
                          <a:latin typeface="+mn-lt"/>
                          <a:ea typeface="+mn-ea"/>
                          <a:cs typeface="+mn-cs"/>
                        </a:rPr>
                        <a:t>Public</a:t>
                      </a:r>
                      <a:endParaRPr lang="es-ES" sz="1800" kern="1200" dirty="0">
                        <a:solidFill>
                          <a:schemeClr val="bg1"/>
                        </a:solidFill>
                        <a:latin typeface="+mn-lt"/>
                        <a:ea typeface="+mn-ea"/>
                        <a:cs typeface="+mn-cs"/>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02479137"/>
                  </a:ext>
                </a:extLst>
              </a:tr>
              <a:tr h="375003">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Lens</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90.690</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err="1">
                          <a:solidFill>
                            <a:schemeClr val="bg1"/>
                          </a:solidFill>
                          <a:latin typeface="+mn-lt"/>
                          <a:ea typeface="+mn-ea"/>
                          <a:cs typeface="+mn-cs"/>
                        </a:rPr>
                        <a:t>Public</a:t>
                      </a:r>
                      <a:endParaRPr lang="es-ES" sz="1800" kern="1200" dirty="0">
                        <a:solidFill>
                          <a:schemeClr val="bg1"/>
                        </a:solidFill>
                        <a:latin typeface="+mn-lt"/>
                        <a:ea typeface="+mn-ea"/>
                        <a:cs typeface="+mn-cs"/>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82501148"/>
                  </a:ext>
                </a:extLst>
              </a:tr>
              <a:tr h="375003">
                <a:tc>
                  <a:txBody>
                    <a:bodyPr/>
                    <a:lstStyle/>
                    <a:p>
                      <a:pPr marL="0" algn="ctr" defTabSz="914400" rtl="0" eaLnBrk="1" latinLnBrk="0" hangingPunct="1">
                        <a:lnSpc>
                          <a:spcPct val="115000"/>
                        </a:lnSpc>
                        <a:spcBef>
                          <a:spcPts val="400"/>
                        </a:spcBef>
                        <a:spcAft>
                          <a:spcPts val="400"/>
                        </a:spcAft>
                      </a:pPr>
                      <a:r>
                        <a:rPr lang="es-ES" sz="1800" kern="1200">
                          <a:solidFill>
                            <a:schemeClr val="bg1"/>
                          </a:solidFill>
                          <a:latin typeface="+mn-lt"/>
                          <a:ea typeface="+mn-ea"/>
                          <a:cs typeface="+mn-cs"/>
                        </a:rPr>
                        <a:t>DOAJ</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17.564</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err="1">
                          <a:solidFill>
                            <a:schemeClr val="bg1"/>
                          </a:solidFill>
                          <a:latin typeface="+mn-lt"/>
                          <a:ea typeface="+mn-ea"/>
                          <a:cs typeface="+mn-cs"/>
                        </a:rPr>
                        <a:t>Public</a:t>
                      </a:r>
                      <a:endParaRPr lang="es-ES" sz="1800" kern="1200" dirty="0">
                        <a:solidFill>
                          <a:schemeClr val="bg1"/>
                        </a:solidFill>
                        <a:latin typeface="+mn-lt"/>
                        <a:ea typeface="+mn-ea"/>
                        <a:cs typeface="+mn-cs"/>
                      </a:endParaRP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70935368"/>
                  </a:ext>
                </a:extLst>
              </a:tr>
              <a:tr h="375003">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Total registros únicos</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134.412</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latinLnBrk="0" hangingPunct="1">
                        <a:lnSpc>
                          <a:spcPct val="115000"/>
                        </a:lnSpc>
                        <a:spcBef>
                          <a:spcPts val="400"/>
                        </a:spcBef>
                        <a:spcAft>
                          <a:spcPts val="400"/>
                        </a:spcAft>
                      </a:pPr>
                      <a:r>
                        <a:rPr lang="es-ES" sz="1800" kern="1200" dirty="0">
                          <a:solidFill>
                            <a:schemeClr val="bg1"/>
                          </a:solidFill>
                          <a:latin typeface="+mn-lt"/>
                          <a:ea typeface="+mn-ea"/>
                          <a:cs typeface="+mn-cs"/>
                        </a:rPr>
                        <a:t>---</a:t>
                      </a:r>
                    </a:p>
                  </a:txBody>
                  <a:tcPr marL="68580" marR="6858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493471851"/>
                  </a:ext>
                </a:extLst>
              </a:tr>
            </a:tbl>
          </a:graphicData>
        </a:graphic>
      </p:graphicFrame>
      <p:sp>
        <p:nvSpPr>
          <p:cNvPr id="13" name="Marcador de pie de página 12">
            <a:extLst>
              <a:ext uri="{FF2B5EF4-FFF2-40B4-BE49-F238E27FC236}">
                <a16:creationId xmlns:a16="http://schemas.microsoft.com/office/drawing/2014/main" id="{34CB8358-5219-419E-B50C-A279EA3E635F}"/>
              </a:ext>
            </a:extLst>
          </p:cNvPr>
          <p:cNvSpPr>
            <a:spLocks noGrp="1"/>
          </p:cNvSpPr>
          <p:nvPr>
            <p:ph type="ftr" sz="quarter" idx="11"/>
          </p:nvPr>
        </p:nvSpPr>
        <p:spPr>
          <a:xfrm>
            <a:off x="3590487" y="6356350"/>
            <a:ext cx="5243119" cy="365125"/>
          </a:xfrm>
        </p:spPr>
        <p:txBody>
          <a:bodyPr rtlCol="0"/>
          <a:lstStyle/>
          <a:p>
            <a:pPr marL="0" marR="0" lvl="0" indent="0" defTabSz="914400" rtl="0" eaLnBrk="1" fontAlgn="auto" latinLnBrk="0" hangingPunct="1">
              <a:spcBef>
                <a:spcPts val="0"/>
              </a:spcBef>
              <a:spcAft>
                <a:spcPts val="600"/>
              </a:spcAft>
              <a:buClrTx/>
              <a:buSzTx/>
              <a:buFontTx/>
              <a:buNone/>
              <a:tabLst/>
              <a:defRPr/>
            </a:pPr>
            <a:r>
              <a:rPr lang="es-ES" sz="1200" b="0" i="0" u="none" strike="noStrike" kern="1200" cap="none" spc="0" normalizeH="0" dirty="0">
                <a:ln>
                  <a:noFill/>
                </a:ln>
                <a:solidFill>
                  <a:schemeClr val="bg1"/>
                </a:solidFill>
                <a:effectLst/>
                <a:uLnTx/>
                <a:uFillTx/>
              </a:rPr>
              <a:t>Vélez Cuartas, Beigel et al 2022. La producción argentina en acceso abierto y pagos de APC. CONICET</a:t>
            </a:r>
          </a:p>
        </p:txBody>
      </p:sp>
      <p:sp>
        <p:nvSpPr>
          <p:cNvPr id="14" name="Marcador de número de diapositiva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s-ES"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5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US" b="1" dirty="0"/>
              <a:t>Artículos por tipo de acceso 2013-2020 (autor de correspondencia)</a:t>
            </a:r>
            <a:endParaRPr b="1" dirty="0"/>
          </a:p>
        </p:txBody>
      </p:sp>
      <p:sp>
        <p:nvSpPr>
          <p:cNvPr id="180" name="Google Shape;180;p5"/>
          <p:cNvSpPr txBox="1">
            <a:spLocks noGrp="1"/>
          </p:cNvSpPr>
          <p:nvPr>
            <p:ph type="body" idx="1"/>
          </p:nvPr>
        </p:nvSpPr>
        <p:spPr>
          <a:xfrm>
            <a:off x="839789" y="1681163"/>
            <a:ext cx="5110846" cy="766615"/>
          </a:xfrm>
          <a:prstGeom prst="rect">
            <a:avLst/>
          </a:prstGeom>
          <a:noFill/>
          <a:ln>
            <a:noFill/>
          </a:ln>
        </p:spPr>
        <p:txBody>
          <a:bodyPr spcFirstLastPara="1" wrap="square" lIns="91425" tIns="45700" rIns="91425" bIns="45700" anchor="b" anchorCtr="0">
            <a:normAutofit fontScale="85000" lnSpcReduction="20000"/>
          </a:bodyPr>
          <a:lstStyle/>
          <a:p>
            <a:pPr marL="0" lvl="0" indent="0" algn="ctr" rtl="0">
              <a:lnSpc>
                <a:spcPct val="90000"/>
              </a:lnSpc>
              <a:spcBef>
                <a:spcPts val="0"/>
              </a:spcBef>
              <a:spcAft>
                <a:spcPts val="0"/>
              </a:spcAft>
              <a:buClr>
                <a:schemeClr val="dk1"/>
              </a:buClr>
              <a:buSzPts val="2400"/>
              <a:buNone/>
            </a:pPr>
            <a:endParaRPr lang="es-US" dirty="0"/>
          </a:p>
          <a:p>
            <a:pPr marL="0" lvl="0" indent="0" algn="ctr" rtl="0">
              <a:lnSpc>
                <a:spcPct val="90000"/>
              </a:lnSpc>
              <a:spcBef>
                <a:spcPts val="0"/>
              </a:spcBef>
              <a:spcAft>
                <a:spcPts val="0"/>
              </a:spcAft>
              <a:buClr>
                <a:schemeClr val="dk1"/>
              </a:buClr>
              <a:buSzPts val="2400"/>
              <a:buNone/>
            </a:pPr>
            <a:endParaRPr lang="es-US" dirty="0"/>
          </a:p>
          <a:p>
            <a:pPr marL="0" lvl="0" indent="0" algn="ctr" rtl="0">
              <a:lnSpc>
                <a:spcPct val="90000"/>
              </a:lnSpc>
              <a:spcBef>
                <a:spcPts val="0"/>
              </a:spcBef>
              <a:spcAft>
                <a:spcPts val="0"/>
              </a:spcAft>
              <a:buClr>
                <a:schemeClr val="dk1"/>
              </a:buClr>
              <a:buSzPts val="2400"/>
              <a:buNone/>
            </a:pPr>
            <a:r>
              <a:rPr lang="es-US" dirty="0"/>
              <a:t>Abierto y cerrado- Argentina</a:t>
            </a:r>
            <a:endParaRPr dirty="0"/>
          </a:p>
        </p:txBody>
      </p:sp>
      <p:graphicFrame>
        <p:nvGraphicFramePr>
          <p:cNvPr id="181" name="Google Shape;181;p5"/>
          <p:cNvGraphicFramePr/>
          <p:nvPr/>
        </p:nvGraphicFramePr>
        <p:xfrm>
          <a:off x="6826789" y="2671762"/>
          <a:ext cx="4676931" cy="3517901"/>
        </p:xfrm>
        <a:graphic>
          <a:graphicData uri="http://schemas.openxmlformats.org/drawingml/2006/chart">
            <c:chart xmlns:c="http://schemas.openxmlformats.org/drawingml/2006/chart" xmlns:r="http://schemas.openxmlformats.org/officeDocument/2006/relationships" r:id="rId3"/>
          </a:graphicData>
        </a:graphic>
      </p:graphicFrame>
      <p:sp>
        <p:nvSpPr>
          <p:cNvPr id="182" name="Google Shape;182;p5"/>
          <p:cNvSpPr txBox="1">
            <a:spLocks noGrp="1"/>
          </p:cNvSpPr>
          <p:nvPr>
            <p:ph type="body" idx="3"/>
          </p:nvPr>
        </p:nvSpPr>
        <p:spPr>
          <a:xfrm>
            <a:off x="6457673" y="1673375"/>
            <a:ext cx="5183188" cy="823912"/>
          </a:xfrm>
          <a:prstGeom prst="rect">
            <a:avLst/>
          </a:prstGeom>
          <a:noFill/>
          <a:ln>
            <a:noFill/>
          </a:ln>
        </p:spPr>
        <p:txBody>
          <a:bodyPr spcFirstLastPara="1" wrap="square" lIns="91425" tIns="45700" rIns="91425" bIns="45700" anchor="b" anchorCtr="0">
            <a:normAutofit fontScale="85000" lnSpcReduction="20000"/>
          </a:bodyPr>
          <a:lstStyle/>
          <a:p>
            <a:pPr marL="0" lvl="0" indent="0" algn="ctr" rtl="0">
              <a:lnSpc>
                <a:spcPct val="90000"/>
              </a:lnSpc>
              <a:spcBef>
                <a:spcPts val="0"/>
              </a:spcBef>
              <a:spcAft>
                <a:spcPts val="0"/>
              </a:spcAft>
              <a:buClr>
                <a:schemeClr val="dk1"/>
              </a:buClr>
              <a:buSzPts val="2400"/>
              <a:buNone/>
            </a:pPr>
            <a:r>
              <a:rPr lang="es-US" dirty="0"/>
              <a:t>Abierto y cerrado-CONICET</a:t>
            </a:r>
            <a:endParaRPr dirty="0"/>
          </a:p>
        </p:txBody>
      </p:sp>
      <p:sp>
        <p:nvSpPr>
          <p:cNvPr id="185" name="Google Shape;18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US">
                <a:solidFill>
                  <a:srgbClr val="888888"/>
                </a:solidFill>
              </a:rPr>
              <a:t>5</a:t>
            </a:fld>
            <a:endParaRPr>
              <a:solidFill>
                <a:srgbClr val="888888"/>
              </a:solidFill>
            </a:endParaRPr>
          </a:p>
        </p:txBody>
      </p:sp>
      <p:graphicFrame>
        <p:nvGraphicFramePr>
          <p:cNvPr id="186" name="Google Shape;186;p5"/>
          <p:cNvGraphicFramePr/>
          <p:nvPr/>
        </p:nvGraphicFramePr>
        <p:xfrm>
          <a:off x="148594" y="2588419"/>
          <a:ext cx="5368566" cy="3684588"/>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pie de página 12">
            <a:extLst>
              <a:ext uri="{FF2B5EF4-FFF2-40B4-BE49-F238E27FC236}">
                <a16:creationId xmlns:a16="http://schemas.microsoft.com/office/drawing/2014/main" id="{5DF3540F-0B0E-8683-0EB0-67A2296BBD62}"/>
              </a:ext>
            </a:extLst>
          </p:cNvPr>
          <p:cNvSpPr>
            <a:spLocks noGrp="1"/>
          </p:cNvSpPr>
          <p:nvPr>
            <p:ph type="ftr" sz="quarter" idx="11"/>
          </p:nvPr>
        </p:nvSpPr>
        <p:spPr>
          <a:xfrm>
            <a:off x="3590487" y="6356350"/>
            <a:ext cx="5243119" cy="365125"/>
          </a:xfrm>
        </p:spPr>
        <p:txBody>
          <a:bodyPr rtlCol="0"/>
          <a:lstStyle/>
          <a:p>
            <a:pPr marL="0" marR="0" lvl="0" indent="0" defTabSz="914400" rtl="0" eaLnBrk="1" fontAlgn="auto" latinLnBrk="0" hangingPunct="1">
              <a:spcBef>
                <a:spcPts val="0"/>
              </a:spcBef>
              <a:spcAft>
                <a:spcPts val="600"/>
              </a:spcAft>
              <a:buClrTx/>
              <a:buSzTx/>
              <a:buFontTx/>
              <a:buNone/>
              <a:tabLst/>
              <a:defRPr/>
            </a:pPr>
            <a:r>
              <a:rPr lang="es-ES" sz="1200" b="0" i="0" u="none" strike="noStrike" kern="1200" cap="none" spc="0" normalizeH="0" dirty="0">
                <a:ln>
                  <a:noFill/>
                </a:ln>
                <a:solidFill>
                  <a:schemeClr val="bg1"/>
                </a:solidFill>
                <a:effectLst/>
                <a:uLnTx/>
                <a:uFillTx/>
              </a:rPr>
              <a:t>Vélez Cuartas, Beigel et al 2022. La producción argentina en acceso abierto y pagos de APC. CONICET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0233FA4C-D91E-6324-CE19-7899C3CE07B3}"/>
              </a:ext>
            </a:extLst>
          </p:cNvPr>
          <p:cNvSpPr>
            <a:spLocks noGrp="1"/>
          </p:cNvSpPr>
          <p:nvPr>
            <p:ph type="sldNum" sz="quarter" idx="12"/>
          </p:nvPr>
        </p:nvSpPr>
        <p:spPr/>
        <p:txBody>
          <a:bodyPr/>
          <a:lstStyle/>
          <a:p>
            <a:pPr rtl="0">
              <a:defRPr/>
            </a:pPr>
            <a:fld id="{D76B855D-E9CC-4FF8-AD85-6CDC7B89A0DE}" type="slidenum">
              <a:rPr lang="es-ES" noProof="0" smtClean="0">
                <a:solidFill>
                  <a:prstClr val="black">
                    <a:tint val="75000"/>
                  </a:prstClr>
                </a:solidFill>
              </a:rPr>
              <a:pPr rtl="0">
                <a:defRPr/>
              </a:pPr>
              <a:t>6</a:t>
            </a:fld>
            <a:endParaRPr lang="es-ES" noProof="0">
              <a:solidFill>
                <a:prstClr val="black">
                  <a:tint val="75000"/>
                </a:prstClr>
              </a:solidFill>
            </a:endParaRPr>
          </a:p>
        </p:txBody>
      </p:sp>
      <p:pic>
        <p:nvPicPr>
          <p:cNvPr id="21" name="Marcador de contenido 20">
            <a:extLst>
              <a:ext uri="{FF2B5EF4-FFF2-40B4-BE49-F238E27FC236}">
                <a16:creationId xmlns:a16="http://schemas.microsoft.com/office/drawing/2014/main" id="{18FE3F1C-706A-2B99-D2AA-EAEC230BEB68}"/>
              </a:ext>
            </a:extLst>
          </p:cNvPr>
          <p:cNvPicPr>
            <a:picLocks noGrp="1" noChangeAspect="1"/>
          </p:cNvPicPr>
          <p:nvPr>
            <p:ph idx="1"/>
          </p:nvPr>
        </p:nvPicPr>
        <p:blipFill>
          <a:blip r:embed="rId2"/>
          <a:stretch>
            <a:fillRect/>
          </a:stretch>
        </p:blipFill>
        <p:spPr>
          <a:xfrm>
            <a:off x="851117" y="1911350"/>
            <a:ext cx="10489765" cy="3859213"/>
          </a:xfrm>
          <a:prstGeom prst="rect">
            <a:avLst/>
          </a:prstGeom>
        </p:spPr>
      </p:pic>
      <p:sp>
        <p:nvSpPr>
          <p:cNvPr id="10" name="Google Shape;179;p5">
            <a:extLst>
              <a:ext uri="{FF2B5EF4-FFF2-40B4-BE49-F238E27FC236}">
                <a16:creationId xmlns:a16="http://schemas.microsoft.com/office/drawing/2014/main" id="{ADB20526-D877-1897-717E-B79FED8C9470}"/>
              </a:ext>
            </a:extLst>
          </p:cNvPr>
          <p:cNvSpPr txBox="1">
            <a:spLocks/>
          </p:cNvSpPr>
          <p:nvPr/>
        </p:nvSpPr>
        <p:spPr>
          <a:xfrm>
            <a:off x="825282" y="365125"/>
            <a:ext cx="10515600"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buFont typeface="Calibri"/>
              <a:buNone/>
            </a:pPr>
            <a:r>
              <a:rPr lang="es-US" sz="3600" b="1" dirty="0"/>
              <a:t>Artículos con autor de correspondencia Argentina por tipo de revista-editorial</a:t>
            </a:r>
          </a:p>
        </p:txBody>
      </p:sp>
    </p:spTree>
    <p:extLst>
      <p:ext uri="{BB962C8B-B14F-4D97-AF65-F5344CB8AC3E}">
        <p14:creationId xmlns:p14="http://schemas.microsoft.com/office/powerpoint/2010/main" val="5946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6922D-EB61-B00E-A6A7-25989911047F}"/>
              </a:ext>
            </a:extLst>
          </p:cNvPr>
          <p:cNvSpPr>
            <a:spLocks noGrp="1"/>
          </p:cNvSpPr>
          <p:nvPr>
            <p:ph type="title"/>
          </p:nvPr>
        </p:nvSpPr>
        <p:spPr>
          <a:xfrm>
            <a:off x="793459" y="16374"/>
            <a:ext cx="11398541" cy="1325563"/>
          </a:xfrm>
        </p:spPr>
        <p:txBody>
          <a:bodyPr>
            <a:normAutofit/>
          </a:bodyPr>
          <a:lstStyle/>
          <a:p>
            <a:r>
              <a:rPr lang="es-ES" sz="2800" b="1" dirty="0">
                <a:latin typeface="+mn-lt"/>
              </a:rPr>
              <a:t>ESTUDIO APC CONICET. Citas en Google </a:t>
            </a:r>
            <a:r>
              <a:rPr lang="es-ES" sz="2800" b="1" dirty="0" err="1">
                <a:latin typeface="+mn-lt"/>
              </a:rPr>
              <a:t>Scholar</a:t>
            </a:r>
            <a:r>
              <a:rPr lang="es-ES" sz="2800" b="1" dirty="0">
                <a:latin typeface="+mn-lt"/>
              </a:rPr>
              <a:t> por editor n=60.315</a:t>
            </a:r>
            <a:endParaRPr lang="es-AR" sz="2800" b="1" dirty="0">
              <a:latin typeface="+mn-lt"/>
            </a:endParaRPr>
          </a:p>
        </p:txBody>
      </p:sp>
      <p:sp>
        <p:nvSpPr>
          <p:cNvPr id="6" name="CuadroTexto 5">
            <a:extLst>
              <a:ext uri="{FF2B5EF4-FFF2-40B4-BE49-F238E27FC236}">
                <a16:creationId xmlns:a16="http://schemas.microsoft.com/office/drawing/2014/main" id="{DEC933BE-2D72-6FAB-D3CD-A16448970432}"/>
              </a:ext>
            </a:extLst>
          </p:cNvPr>
          <p:cNvSpPr txBox="1"/>
          <p:nvPr/>
        </p:nvSpPr>
        <p:spPr>
          <a:xfrm rot="20297897">
            <a:off x="162591" y="3011448"/>
            <a:ext cx="3133873" cy="1200329"/>
          </a:xfrm>
          <a:prstGeom prst="rect">
            <a:avLst/>
          </a:prstGeom>
          <a:solidFill>
            <a:schemeClr val="accent5">
              <a:lumMod val="40000"/>
              <a:lumOff val="60000"/>
            </a:schemeClr>
          </a:solidFill>
        </p:spPr>
        <p:txBody>
          <a:bodyPr wrap="square">
            <a:spAutoFit/>
          </a:bodyPr>
          <a:lstStyle/>
          <a:p>
            <a:r>
              <a:rPr lang="es-ES" sz="1800" b="1" dirty="0"/>
              <a:t>Segmentación interseccional producida por APC (sexo, nación, edad)</a:t>
            </a:r>
            <a:endParaRPr lang="es-AR" dirty="0"/>
          </a:p>
        </p:txBody>
      </p:sp>
      <p:sp>
        <p:nvSpPr>
          <p:cNvPr id="7" name="CuadroTexto 6">
            <a:extLst>
              <a:ext uri="{FF2B5EF4-FFF2-40B4-BE49-F238E27FC236}">
                <a16:creationId xmlns:a16="http://schemas.microsoft.com/office/drawing/2014/main" id="{EE55DC7C-0D3E-9F55-43A1-010D3A9D7270}"/>
              </a:ext>
            </a:extLst>
          </p:cNvPr>
          <p:cNvSpPr txBox="1"/>
          <p:nvPr/>
        </p:nvSpPr>
        <p:spPr>
          <a:xfrm>
            <a:off x="8833606" y="5521146"/>
            <a:ext cx="3264845" cy="1200329"/>
          </a:xfrm>
          <a:prstGeom prst="rect">
            <a:avLst/>
          </a:prstGeom>
          <a:solidFill>
            <a:schemeClr val="accent5">
              <a:lumMod val="40000"/>
              <a:lumOff val="60000"/>
            </a:schemeClr>
          </a:solidFill>
        </p:spPr>
        <p:txBody>
          <a:bodyPr wrap="square">
            <a:spAutoFit/>
          </a:bodyPr>
          <a:lstStyle/>
          <a:p>
            <a:r>
              <a:rPr lang="es-ES" sz="1800" b="1" dirty="0"/>
              <a:t>LA CONTROVERSIA DE LAS FUENTES. SCOPUS-WOS, GOOGHLE SCHOLAR, LENS, OPEN ALEX</a:t>
            </a:r>
            <a:endParaRPr lang="es-AR" dirty="0"/>
          </a:p>
        </p:txBody>
      </p:sp>
      <p:sp>
        <p:nvSpPr>
          <p:cNvPr id="3" name="Flecha: a la derecha 2">
            <a:extLst>
              <a:ext uri="{FF2B5EF4-FFF2-40B4-BE49-F238E27FC236}">
                <a16:creationId xmlns:a16="http://schemas.microsoft.com/office/drawing/2014/main" id="{D0687004-30B4-5CF6-5D55-D65A41C555C7}"/>
              </a:ext>
            </a:extLst>
          </p:cNvPr>
          <p:cNvSpPr/>
          <p:nvPr/>
        </p:nvSpPr>
        <p:spPr>
          <a:xfrm>
            <a:off x="1931535" y="42754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Marcador de pie de página 12">
            <a:extLst>
              <a:ext uri="{FF2B5EF4-FFF2-40B4-BE49-F238E27FC236}">
                <a16:creationId xmlns:a16="http://schemas.microsoft.com/office/drawing/2014/main" id="{87F3AF11-4E05-1040-A64A-FBFC73FB3988}"/>
              </a:ext>
            </a:extLst>
          </p:cNvPr>
          <p:cNvSpPr>
            <a:spLocks noGrp="1"/>
          </p:cNvSpPr>
          <p:nvPr>
            <p:ph type="ftr" sz="quarter" idx="11"/>
          </p:nvPr>
        </p:nvSpPr>
        <p:spPr>
          <a:xfrm>
            <a:off x="3590487" y="6356350"/>
            <a:ext cx="5243119" cy="365125"/>
          </a:xfrm>
        </p:spPr>
        <p:txBody>
          <a:bodyPr rtlCol="0"/>
          <a:lstStyle/>
          <a:p>
            <a:pPr marL="0" marR="0" lvl="0" indent="0" defTabSz="914400" rtl="0" eaLnBrk="1" fontAlgn="auto" latinLnBrk="0" hangingPunct="1">
              <a:spcBef>
                <a:spcPts val="0"/>
              </a:spcBef>
              <a:spcAft>
                <a:spcPts val="600"/>
              </a:spcAft>
              <a:buClrTx/>
              <a:buSzTx/>
              <a:buFontTx/>
              <a:buNone/>
              <a:tabLst/>
              <a:defRPr/>
            </a:pPr>
            <a:r>
              <a:rPr lang="es-ES" sz="1200" b="0" i="0" u="none" strike="noStrike" kern="1200" cap="none" spc="0" normalizeH="0" dirty="0">
                <a:ln>
                  <a:noFill/>
                </a:ln>
                <a:solidFill>
                  <a:schemeClr val="bg1"/>
                </a:solidFill>
                <a:effectLst/>
                <a:uLnTx/>
                <a:uFillTx/>
              </a:rPr>
              <a:t>Vélez Cuartas, Beigel et al 2022. La producción argentina en acceso abierto y pagos de APC. CONICET</a:t>
            </a:r>
          </a:p>
        </p:txBody>
      </p:sp>
      <p:pic>
        <p:nvPicPr>
          <p:cNvPr id="9" name="Imagen 8">
            <a:extLst>
              <a:ext uri="{FF2B5EF4-FFF2-40B4-BE49-F238E27FC236}">
                <a16:creationId xmlns:a16="http://schemas.microsoft.com/office/drawing/2014/main" id="{69886AD0-297F-17DD-05F6-5CFA41C114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7328" y="1080797"/>
            <a:ext cx="8145709" cy="4175260"/>
          </a:xfrm>
          <a:prstGeom prst="rect">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5400000" scaled="1"/>
            <a:tileRect/>
          </a:gradFill>
        </p:spPr>
      </p:pic>
      <p:sp>
        <p:nvSpPr>
          <p:cNvPr id="8" name="CuadroTexto 7">
            <a:extLst>
              <a:ext uri="{FF2B5EF4-FFF2-40B4-BE49-F238E27FC236}">
                <a16:creationId xmlns:a16="http://schemas.microsoft.com/office/drawing/2014/main" id="{0D62851F-2855-4837-9DD3-1C20A936E581}"/>
              </a:ext>
            </a:extLst>
          </p:cNvPr>
          <p:cNvSpPr txBox="1"/>
          <p:nvPr/>
        </p:nvSpPr>
        <p:spPr>
          <a:xfrm>
            <a:off x="148077" y="5541815"/>
            <a:ext cx="3442410" cy="923330"/>
          </a:xfrm>
          <a:prstGeom prst="rect">
            <a:avLst/>
          </a:prstGeom>
          <a:solidFill>
            <a:schemeClr val="accent5">
              <a:lumMod val="40000"/>
              <a:lumOff val="60000"/>
            </a:schemeClr>
          </a:solidFill>
        </p:spPr>
        <p:txBody>
          <a:bodyPr wrap="square">
            <a:spAutoFit/>
          </a:bodyPr>
          <a:lstStyle/>
          <a:p>
            <a:r>
              <a:rPr lang="es-ES" sz="1800" b="1" dirty="0"/>
              <a:t>Mercantilización, </a:t>
            </a:r>
            <a:r>
              <a:rPr lang="es-ES" sz="1800" b="1" dirty="0" err="1"/>
              <a:t>mega-journals</a:t>
            </a:r>
            <a:r>
              <a:rPr lang="es-ES" sz="1800" b="1" dirty="0"/>
              <a:t>, revistas predatorias, cuestionables, en </a:t>
            </a:r>
            <a:r>
              <a:rPr lang="es-ES" sz="1800" b="1" dirty="0" err="1"/>
              <a:t>Scopus</a:t>
            </a:r>
            <a:endParaRPr lang="es-AR" dirty="0"/>
          </a:p>
        </p:txBody>
      </p:sp>
    </p:spTree>
    <p:extLst>
      <p:ext uri="{BB962C8B-B14F-4D97-AF65-F5344CB8AC3E}">
        <p14:creationId xmlns:p14="http://schemas.microsoft.com/office/powerpoint/2010/main" val="414385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io sobre la mesa">
            <a:extLst>
              <a:ext uri="{FF2B5EF4-FFF2-40B4-BE49-F238E27FC236}">
                <a16:creationId xmlns:a16="http://schemas.microsoft.com/office/drawing/2014/main" id="{A234529A-63DD-E03F-248F-F4F902F7F970}"/>
              </a:ext>
            </a:extLst>
          </p:cNvPr>
          <p:cNvPicPr>
            <a:picLocks noChangeAspect="1"/>
          </p:cNvPicPr>
          <p:nvPr/>
        </p:nvPicPr>
        <p:blipFill rotWithShape="1">
          <a:blip r:embed="rId2"/>
          <a:srcRect r="21337" b="-1"/>
          <a:stretch/>
        </p:blipFill>
        <p:spPr>
          <a:xfrm>
            <a:off x="4245261" y="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0" name="Freeform: Shape 2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DFFA19A0-AABF-9811-4F6B-23C20ABECF81}"/>
              </a:ext>
            </a:extLst>
          </p:cNvPr>
          <p:cNvSpPr>
            <a:spLocks noGrp="1"/>
          </p:cNvSpPr>
          <p:nvPr>
            <p:ph type="title"/>
          </p:nvPr>
        </p:nvSpPr>
        <p:spPr>
          <a:xfrm>
            <a:off x="481029" y="2700509"/>
            <a:ext cx="4023360" cy="3204134"/>
          </a:xfrm>
        </p:spPr>
        <p:txBody>
          <a:bodyPr vert="horz" lIns="91440" tIns="45720" rIns="91440" bIns="45720" rtlCol="0" anchor="b">
            <a:normAutofit fontScale="90000"/>
          </a:bodyPr>
          <a:lstStyle/>
          <a:p>
            <a:r>
              <a:rPr lang="en-US" sz="3000" b="1" dirty="0"/>
              <a:t>CIENCIA ABIERTA Y CIENCIAS SOCIALES</a:t>
            </a:r>
            <a:br>
              <a:rPr lang="en-US" sz="3000" b="1" dirty="0"/>
            </a:br>
            <a:br>
              <a:rPr lang="en-US" sz="3000" b="1" dirty="0"/>
            </a:br>
            <a:br>
              <a:rPr lang="en-US" sz="3000" b="1" dirty="0"/>
            </a:br>
            <a:br>
              <a:rPr lang="en-US" sz="3000" b="1" dirty="0"/>
            </a:br>
            <a:r>
              <a:rPr lang="en-US" sz="3000" b="1" dirty="0"/>
              <a:t>Dos </a:t>
            </a:r>
            <a:r>
              <a:rPr lang="en-US" sz="3000" b="1" dirty="0" err="1"/>
              <a:t>proyectos</a:t>
            </a:r>
            <a:r>
              <a:rPr lang="en-US" sz="3000" b="1" dirty="0"/>
              <a:t> de </a:t>
            </a:r>
            <a:r>
              <a:rPr lang="en-US" sz="3000" b="1" dirty="0" err="1"/>
              <a:t>apertura</a:t>
            </a:r>
            <a:r>
              <a:rPr lang="en-US" sz="3000" b="1" dirty="0"/>
              <a:t> </a:t>
            </a:r>
            <a:r>
              <a:rPr lang="en-US" sz="3000" b="1" dirty="0" err="1"/>
              <a:t>en</a:t>
            </a:r>
            <a:r>
              <a:rPr lang="en-US" sz="3000" b="1" dirty="0"/>
              <a:t> </a:t>
            </a:r>
            <a:r>
              <a:rPr lang="en-US" sz="3000" b="1" dirty="0" err="1"/>
              <a:t>diálogo</a:t>
            </a:r>
            <a:r>
              <a:rPr lang="en-US" sz="3000" b="1" dirty="0"/>
              <a:t>:</a:t>
            </a:r>
            <a:br>
              <a:rPr lang="en-US" sz="3000" b="1" dirty="0"/>
            </a:br>
            <a:br>
              <a:rPr lang="en-US" sz="3000" b="1" dirty="0"/>
            </a:br>
            <a:r>
              <a:rPr lang="en-US" sz="3000" b="1" dirty="0"/>
              <a:t>INFORME GULBENKIAN Y CIENCIA ABIERTA</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B69A8BAD-EA22-7344-FD6D-52C2B8ABCE43}"/>
              </a:ext>
            </a:extLst>
          </p:cNvPr>
          <p:cNvSpPr txBox="1">
            <a:spLocks/>
          </p:cNvSpPr>
          <p:nvPr/>
        </p:nvSpPr>
        <p:spPr>
          <a:xfrm>
            <a:off x="5411754" y="863428"/>
            <a:ext cx="6441890" cy="86478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sz="6400" b="1" dirty="0"/>
          </a:p>
          <a:p>
            <a:endParaRPr lang="en-US" sz="6400" b="1" dirty="0"/>
          </a:p>
          <a:p>
            <a:endParaRPr lang="en-US" sz="6400" b="1" dirty="0"/>
          </a:p>
          <a:p>
            <a:endParaRPr lang="en-US" sz="6400" b="1" dirty="0"/>
          </a:p>
          <a:p>
            <a:endParaRPr lang="en-US" sz="6400" b="1" dirty="0"/>
          </a:p>
          <a:p>
            <a:endParaRPr lang="en-US" sz="6400" b="1" dirty="0"/>
          </a:p>
          <a:p>
            <a:endParaRPr lang="en-US" sz="6400" b="1" dirty="0"/>
          </a:p>
          <a:p>
            <a:pPr algn="just"/>
            <a:r>
              <a:rPr lang="es-ES" sz="6400" b="1" dirty="0"/>
              <a:t>En 1996, el antiguo presidente de la ISA, Immanuel Wallerstein, hizo un llamamiento a la comunidad internacional para reestructurar las ciencias sociales en el conocido Informe de la Comisión Gulbenkian. Bajo el lema "Abrir las ciencias sociales", el informe señalaba la necesidad de abandonar el eurocentrismo y promover el multilingüismo, la interdisciplinariedad, la transparencia de los procesos de investigación y la colaboración internacional.</a:t>
            </a:r>
            <a:endParaRPr lang="es-AR" sz="5300" b="1" dirty="0">
              <a:latin typeface="+mj-lt"/>
            </a:endParaRPr>
          </a:p>
          <a:p>
            <a:endParaRPr lang="es-AR" sz="2400" b="1" dirty="0"/>
          </a:p>
        </p:txBody>
      </p:sp>
      <p:sp>
        <p:nvSpPr>
          <p:cNvPr id="7" name="CuadroTexto 6">
            <a:extLst>
              <a:ext uri="{FF2B5EF4-FFF2-40B4-BE49-F238E27FC236}">
                <a16:creationId xmlns:a16="http://schemas.microsoft.com/office/drawing/2014/main" id="{33C50C78-3C4D-9B35-C66B-8BF5E51299CA}"/>
              </a:ext>
            </a:extLst>
          </p:cNvPr>
          <p:cNvSpPr txBox="1"/>
          <p:nvPr/>
        </p:nvSpPr>
        <p:spPr>
          <a:xfrm>
            <a:off x="5382392" y="1857245"/>
            <a:ext cx="6500613" cy="338554"/>
          </a:xfrm>
          <a:prstGeom prst="rect">
            <a:avLst/>
          </a:prstGeom>
          <a:noFill/>
        </p:spPr>
        <p:txBody>
          <a:bodyPr wrap="square">
            <a:spAutoFit/>
          </a:bodyPr>
          <a:lstStyle/>
          <a:p>
            <a:endParaRPr lang="es-AR" sz="1600" b="1" dirty="0">
              <a:latin typeface="+mj-lt"/>
            </a:endParaRPr>
          </a:p>
        </p:txBody>
      </p:sp>
      <p:sp>
        <p:nvSpPr>
          <p:cNvPr id="10" name="CuadroTexto 9">
            <a:extLst>
              <a:ext uri="{FF2B5EF4-FFF2-40B4-BE49-F238E27FC236}">
                <a16:creationId xmlns:a16="http://schemas.microsoft.com/office/drawing/2014/main" id="{78BF71B1-6E7F-6661-BEDE-020FFE6CA007}"/>
              </a:ext>
            </a:extLst>
          </p:cNvPr>
          <p:cNvSpPr txBox="1"/>
          <p:nvPr/>
        </p:nvSpPr>
        <p:spPr>
          <a:xfrm>
            <a:off x="5896653" y="2992158"/>
            <a:ext cx="6594989" cy="830997"/>
          </a:xfrm>
          <a:prstGeom prst="rect">
            <a:avLst/>
          </a:prstGeom>
          <a:noFill/>
        </p:spPr>
        <p:txBody>
          <a:bodyPr wrap="square">
            <a:spAutoFit/>
          </a:bodyPr>
          <a:lstStyle/>
          <a:p>
            <a:pPr algn="just"/>
            <a:r>
              <a:rPr lang="es-ES" sz="1600" b="1" dirty="0">
                <a:latin typeface="+mj-lt"/>
                <a:ea typeface="Calibri" panose="020F0502020204030204" pitchFamily="34" charset="0"/>
              </a:rPr>
              <a:t>La Recomendación 2021 de la UNESCO sobre la ciencia abierta: ACCESO ABIERTO, DATOS ABIERTOS, APERTURA A DIFERENTES SISTEMAS DE CONOCIMIENTO, CIENCIA CIUDADANA.</a:t>
            </a:r>
            <a:endParaRPr lang="es-AR" sz="1600" dirty="0"/>
          </a:p>
        </p:txBody>
      </p:sp>
      <p:sp>
        <p:nvSpPr>
          <p:cNvPr id="14" name="CuadroTexto 13">
            <a:extLst>
              <a:ext uri="{FF2B5EF4-FFF2-40B4-BE49-F238E27FC236}">
                <a16:creationId xmlns:a16="http://schemas.microsoft.com/office/drawing/2014/main" id="{2DECA3AB-E8E8-11DD-FC42-1B6E2EF6BED6}"/>
              </a:ext>
            </a:extLst>
          </p:cNvPr>
          <p:cNvSpPr txBox="1"/>
          <p:nvPr/>
        </p:nvSpPr>
        <p:spPr>
          <a:xfrm>
            <a:off x="5683540" y="4501191"/>
            <a:ext cx="6500613" cy="1921552"/>
          </a:xfrm>
          <a:prstGeom prst="rect">
            <a:avLst/>
          </a:prstGeom>
          <a:noFill/>
        </p:spPr>
        <p:txBody>
          <a:bodyPr wrap="square">
            <a:spAutoFit/>
          </a:bodyPr>
          <a:lstStyle/>
          <a:p>
            <a:pPr indent="449580" algn="just">
              <a:lnSpc>
                <a:spcPct val="107000"/>
              </a:lnSpc>
              <a:spcAft>
                <a:spcPts val="800"/>
              </a:spcAft>
            </a:pPr>
            <a:r>
              <a:rPr lang="es-ES" sz="1600" b="1" dirty="0">
                <a:effectLst/>
                <a:latin typeface="+mj-lt"/>
                <a:ea typeface="Calibri" panose="020F0502020204030204" pitchFamily="34" charset="0"/>
                <a:cs typeface="Times New Roman" panose="02020603050405020304" pitchFamily="18" charset="0"/>
              </a:rPr>
              <a:t>25 años entre estos dos proyectos globales: la diferencia es la característica digital de la ciencia abierta y su apertura del proceso de investigación a través de infraestructuras colaborativas. Lo que une a ambos proyectos es la preocupación por las desigualdades estructurales que afectan al proceso de circulación del conocimiento y la necesidad de garantizar la diversidad epistemológica y el multilingüismo.</a:t>
            </a:r>
            <a:endParaRPr lang="es-AR" sz="16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23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E941B-0780-5814-121F-CD90E9508D6D}"/>
              </a:ext>
            </a:extLst>
          </p:cNvPr>
          <p:cNvSpPr>
            <a:spLocks noGrp="1"/>
          </p:cNvSpPr>
          <p:nvPr>
            <p:ph type="title"/>
          </p:nvPr>
        </p:nvSpPr>
        <p:spPr/>
        <p:txBody>
          <a:bodyPr>
            <a:normAutofit fontScale="90000"/>
          </a:bodyPr>
          <a:lstStyle/>
          <a:p>
            <a:r>
              <a:rPr lang="es-AR" sz="3200" b="1" dirty="0"/>
              <a:t>¿Qué aportes específicos pueden hacer las ciencias sociales a la implementación de la ciencia abierta?</a:t>
            </a:r>
          </a:p>
        </p:txBody>
      </p:sp>
      <p:sp>
        <p:nvSpPr>
          <p:cNvPr id="3" name="Marcador de contenido 2">
            <a:extLst>
              <a:ext uri="{FF2B5EF4-FFF2-40B4-BE49-F238E27FC236}">
                <a16:creationId xmlns:a16="http://schemas.microsoft.com/office/drawing/2014/main" id="{9F5AA1E4-1E63-BC82-6BE2-F17A58B0CE00}"/>
              </a:ext>
            </a:extLst>
          </p:cNvPr>
          <p:cNvSpPr>
            <a:spLocks noGrp="1"/>
          </p:cNvSpPr>
          <p:nvPr>
            <p:ph idx="1"/>
          </p:nvPr>
        </p:nvSpPr>
        <p:spPr>
          <a:xfrm>
            <a:off x="570619" y="2217966"/>
            <a:ext cx="11258026" cy="3694176"/>
          </a:xfrm>
        </p:spPr>
        <p:txBody>
          <a:bodyPr>
            <a:noAutofit/>
          </a:bodyPr>
          <a:lstStyle/>
          <a:p>
            <a:r>
              <a:rPr lang="es-ES" sz="1600" b="1" dirty="0">
                <a:solidFill>
                  <a:schemeClr val="bg2"/>
                </a:solidFill>
              </a:rPr>
              <a:t>Cuestionar el eurocentrismo y aplicar una Ciencia Abierta contextualizada </a:t>
            </a:r>
          </a:p>
          <a:p>
            <a:r>
              <a:rPr lang="es-ES" sz="1600" b="1" dirty="0"/>
              <a:t>Salvaguardar la apertura de los datos de las ciencias sociales, preservando la privacidad de las personas y la protección de las comunidades subalternas</a:t>
            </a:r>
          </a:p>
          <a:p>
            <a:r>
              <a:rPr lang="es-ES" sz="1600" b="1" dirty="0">
                <a:solidFill>
                  <a:schemeClr val="bg2"/>
                </a:solidFill>
              </a:rPr>
              <a:t>El uso dominante del inglés como código de interoperabilidad fomenta las desigualdades, refuerza la comunicación en inglés y pone en riesgo la </a:t>
            </a:r>
            <a:r>
              <a:rPr lang="es-ES" sz="1600" b="1" dirty="0" err="1">
                <a:solidFill>
                  <a:schemeClr val="bg2"/>
                </a:solidFill>
              </a:rPr>
              <a:t>bibliodiversidad</a:t>
            </a:r>
            <a:endParaRPr lang="es-ES" sz="1600" b="1" dirty="0">
              <a:solidFill>
                <a:schemeClr val="bg2"/>
              </a:solidFill>
            </a:endParaRPr>
          </a:p>
          <a:p>
            <a:r>
              <a:rPr lang="es-ES" sz="1600" b="1" dirty="0"/>
              <a:t>Aumentar la colaboración y la investigación colectiva</a:t>
            </a:r>
          </a:p>
          <a:p>
            <a:r>
              <a:rPr lang="es-ES" sz="1600" b="1" dirty="0">
                <a:solidFill>
                  <a:schemeClr val="bg2"/>
                </a:solidFill>
              </a:rPr>
              <a:t>La ciencia ciudadana, encuentra un rico terreno teórico y práctico para desarrollar la ciencia participativa en las ciencias sociales, pero este compromiso con los sectores sociales puede reforzar la </a:t>
            </a:r>
            <a:r>
              <a:rPr lang="es-ES" sz="1600" b="1" dirty="0" err="1">
                <a:solidFill>
                  <a:schemeClr val="bg2"/>
                </a:solidFill>
              </a:rPr>
              <a:t>colonialidad</a:t>
            </a:r>
            <a:r>
              <a:rPr lang="es-ES" sz="1600" b="1" dirty="0">
                <a:solidFill>
                  <a:schemeClr val="bg2"/>
                </a:solidFill>
              </a:rPr>
              <a:t> del poder.</a:t>
            </a:r>
            <a:endParaRPr lang="en-US" sz="1600" b="1" dirty="0">
              <a:solidFill>
                <a:schemeClr val="bg2"/>
              </a:solidFill>
            </a:endParaRPr>
          </a:p>
          <a:p>
            <a:pPr marL="0" indent="0">
              <a:buNone/>
            </a:pPr>
            <a:r>
              <a:rPr lang="en-US" sz="1600" b="1" i="1" dirty="0" err="1"/>
              <a:t>Resistencias</a:t>
            </a:r>
            <a:r>
              <a:rPr lang="en-US" sz="1600" b="1" i="1" dirty="0"/>
              <a:t> </a:t>
            </a:r>
          </a:p>
          <a:p>
            <a:r>
              <a:rPr lang="es-ES" sz="1600" b="1" dirty="0">
                <a:solidFill>
                  <a:schemeClr val="bg2"/>
                </a:solidFill>
              </a:rPr>
              <a:t>Dificultad para aceptar que la investigación financiada con fondos públicos es un bien común: los datos de la investigación no son propiedad del investigador.</a:t>
            </a:r>
          </a:p>
          <a:p>
            <a:r>
              <a:rPr lang="es-ES" sz="1600" b="1" dirty="0"/>
              <a:t>Miedo a perder los derechos de propiedad intelectual; disminución de la cosecha de logros individuales en términos académicos o teóricos.</a:t>
            </a:r>
            <a:endParaRPr lang="es-AR" sz="1600" b="1" dirty="0"/>
          </a:p>
        </p:txBody>
      </p:sp>
    </p:spTree>
    <p:extLst>
      <p:ext uri="{BB962C8B-B14F-4D97-AF65-F5344CB8AC3E}">
        <p14:creationId xmlns:p14="http://schemas.microsoft.com/office/powerpoint/2010/main" val="265757720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Damasco</Template>
  <TotalTime>1752</TotalTime>
  <Words>1035</Words>
  <Application>Microsoft Office PowerPoint</Application>
  <PresentationFormat>Panorámica</PresentationFormat>
  <Paragraphs>110</Paragraphs>
  <Slides>13</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Avenir Next LT Pro</vt:lpstr>
      <vt:lpstr>Calibri</vt:lpstr>
      <vt:lpstr>MyriadPro-Bold</vt:lpstr>
      <vt:lpstr>MyriadPro-Light</vt:lpstr>
      <vt:lpstr>AccentBoxVTI</vt:lpstr>
      <vt:lpstr>           IDES-UNTREF CIENCIA ABIERTA EN DEBATE 20 de abril de 2023      Abrir las ciencias sociales en tiempos de ciencia abierta       Fernanda Beigel  CONICET, UNCuyo (Mendoza-Argentina)  </vt:lpstr>
      <vt:lpstr>Presentación de PowerPoint</vt:lpstr>
      <vt:lpstr>Presentación de PowerPoint</vt:lpstr>
      <vt:lpstr>Estudio APC CONICET Noviembre 2022 Fuentes</vt:lpstr>
      <vt:lpstr>Artículos por tipo de acceso 2013-2020 (autor de correspondencia)</vt:lpstr>
      <vt:lpstr>Presentación de PowerPoint</vt:lpstr>
      <vt:lpstr>ESTUDIO APC CONICET. Citas en Google Scholar por editor n=60.315</vt:lpstr>
      <vt:lpstr>CIENCIA ABIERTA Y CIENCIAS SOCIALES    Dos proyectos de apertura en diálogo:  INFORME GULBENKIAN Y CIENCIA ABIERTA</vt:lpstr>
      <vt:lpstr>¿Qué aportes específicos pueden hacer las ciencias sociales a la implementación de la ciencia abierta?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 workforce development and gender assymetries</dc:title>
  <dc:creator>Fernanda Beigel</dc:creator>
  <cp:lastModifiedBy>Usuario</cp:lastModifiedBy>
  <cp:revision>209</cp:revision>
  <dcterms:created xsi:type="dcterms:W3CDTF">2022-05-27T21:18:43Z</dcterms:created>
  <dcterms:modified xsi:type="dcterms:W3CDTF">2023-04-20T19:31:36Z</dcterms:modified>
</cp:coreProperties>
</file>